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2" roundtripDataSignature="AMtx7mh+1uza05VH/JyYboXxSiHT+Ug7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customschemas.google.com/relationships/presentationmetadata" Target="metadata"/><Relationship Id="rId61" Type="http://schemas.openxmlformats.org/officeDocument/2006/relationships/slide" Target="slides/slide57.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5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2" name="Shape 72"/>
        <p:cNvGrpSpPr/>
        <p:nvPr/>
      </p:nvGrpSpPr>
      <p:grpSpPr>
        <a:xfrm>
          <a:off x="0" y="0"/>
          <a:ext cx="0" cy="0"/>
          <a:chOff x="0" y="0"/>
          <a:chExt cx="0" cy="0"/>
        </a:xfrm>
      </p:grpSpPr>
      <p:sp>
        <p:nvSpPr>
          <p:cNvPr id="73" name="Google Shape;73;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7" name="Shape 27"/>
        <p:cNvGrpSpPr/>
        <p:nvPr/>
      </p:nvGrpSpPr>
      <p:grpSpPr>
        <a:xfrm>
          <a:off x="0" y="0"/>
          <a:ext cx="0" cy="0"/>
          <a:chOff x="0" y="0"/>
          <a:chExt cx="0" cy="0"/>
        </a:xfrm>
      </p:grpSpPr>
      <p:sp>
        <p:nvSpPr>
          <p:cNvPr id="28" name="Google Shape;28;p6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3" name="Shape 33"/>
        <p:cNvGrpSpPr/>
        <p:nvPr/>
      </p:nvGrpSpPr>
      <p:grpSpPr>
        <a:xfrm>
          <a:off x="0" y="0"/>
          <a:ext cx="0" cy="0"/>
          <a:chOff x="0" y="0"/>
          <a:chExt cx="0" cy="0"/>
        </a:xfrm>
      </p:grpSpPr>
      <p:sp>
        <p:nvSpPr>
          <p:cNvPr id="34" name="Google Shape;34;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0" name="Shape 40"/>
        <p:cNvGrpSpPr/>
        <p:nvPr/>
      </p:nvGrpSpPr>
      <p:grpSpPr>
        <a:xfrm>
          <a:off x="0" y="0"/>
          <a:ext cx="0" cy="0"/>
          <a:chOff x="0" y="0"/>
          <a:chExt cx="0" cy="0"/>
        </a:xfrm>
      </p:grpSpPr>
      <p:sp>
        <p:nvSpPr>
          <p:cNvPr id="41" name="Google Shape;41;p6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49" name="Shape 49"/>
        <p:cNvGrpSpPr/>
        <p:nvPr/>
      </p:nvGrpSpPr>
      <p:grpSpPr>
        <a:xfrm>
          <a:off x="0" y="0"/>
          <a:ext cx="0" cy="0"/>
          <a:chOff x="0" y="0"/>
          <a:chExt cx="0" cy="0"/>
        </a:xfrm>
      </p:grpSpPr>
      <p:sp>
        <p:nvSpPr>
          <p:cNvPr id="50" name="Google Shape;50;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4" name="Shape 54"/>
        <p:cNvGrpSpPr/>
        <p:nvPr/>
      </p:nvGrpSpPr>
      <p:grpSpPr>
        <a:xfrm>
          <a:off x="0" y="0"/>
          <a:ext cx="0" cy="0"/>
          <a:chOff x="0" y="0"/>
          <a:chExt cx="0" cy="0"/>
        </a:xfrm>
      </p:grpSpPr>
      <p:sp>
        <p:nvSpPr>
          <p:cNvPr id="55" name="Google Shape;5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8" name="Shape 58"/>
        <p:cNvGrpSpPr/>
        <p:nvPr/>
      </p:nvGrpSpPr>
      <p:grpSpPr>
        <a:xfrm>
          <a:off x="0" y="0"/>
          <a:ext cx="0" cy="0"/>
          <a:chOff x="0" y="0"/>
          <a:chExt cx="0" cy="0"/>
        </a:xfrm>
      </p:grpSpPr>
      <p:sp>
        <p:nvSpPr>
          <p:cNvPr id="59" name="Google Shape;59;p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6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5" name="Shape 65"/>
        <p:cNvGrpSpPr/>
        <p:nvPr/>
      </p:nvGrpSpPr>
      <p:grpSpPr>
        <a:xfrm>
          <a:off x="0" y="0"/>
          <a:ext cx="0" cy="0"/>
          <a:chOff x="0" y="0"/>
          <a:chExt cx="0" cy="0"/>
        </a:xfrm>
      </p:grpSpPr>
      <p:sp>
        <p:nvSpPr>
          <p:cNvPr id="66" name="Google Shape;66;p6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7"/>
          <p:cNvSpPr/>
          <p:nvPr>
            <p:ph idx="2" type="pic"/>
          </p:nvPr>
        </p:nvSpPr>
        <p:spPr>
          <a:xfrm>
            <a:off x="5183188" y="987425"/>
            <a:ext cx="6172200" cy="4873625"/>
          </a:xfrm>
          <a:prstGeom prst="rect">
            <a:avLst/>
          </a:prstGeom>
          <a:noFill/>
          <a:ln>
            <a:noFill/>
          </a:ln>
        </p:spPr>
      </p:sp>
      <p:sp>
        <p:nvSpPr>
          <p:cNvPr id="68" name="Google Shape;68;p6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 name="Shape 9"/>
        <p:cNvGrpSpPr/>
        <p:nvPr/>
      </p:nvGrpSpPr>
      <p:grpSpPr>
        <a:xfrm>
          <a:off x="0" y="0"/>
          <a:ext cx="0" cy="0"/>
          <a:chOff x="0" y="0"/>
          <a:chExt cx="0" cy="0"/>
        </a:xfrm>
      </p:grpSpPr>
      <p:sp>
        <p:nvSpPr>
          <p:cNvPr id="10" name="Google Shape;10;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4.jpg"/><Relationship Id="rId5"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5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30.jpg"/><Relationship Id="rId9" Type="http://schemas.openxmlformats.org/officeDocument/2006/relationships/image" Target="../media/image43.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8"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8.jpg"/><Relationship Id="rId9" Type="http://schemas.openxmlformats.org/officeDocument/2006/relationships/image" Target="../media/image41.jpg"/><Relationship Id="rId5" Type="http://schemas.openxmlformats.org/officeDocument/2006/relationships/image" Target="../media/image39.jpg"/><Relationship Id="rId6" Type="http://schemas.openxmlformats.org/officeDocument/2006/relationships/image" Target="../media/image37.jpg"/><Relationship Id="rId7" Type="http://schemas.openxmlformats.org/officeDocument/2006/relationships/image" Target="../media/image47.jpg"/><Relationship Id="rId8"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9.jpg"/><Relationship Id="rId6" Type="http://schemas.openxmlformats.org/officeDocument/2006/relationships/image" Target="../media/image5.png"/><Relationship Id="rId7" Type="http://schemas.openxmlformats.org/officeDocument/2006/relationships/image" Target="../media/image10.jpg"/><Relationship Id="rId8"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jpg"/><Relationship Id="rId11" Type="http://schemas.openxmlformats.org/officeDocument/2006/relationships/image" Target="../media/image10.jpg"/><Relationship Id="rId10" Type="http://schemas.openxmlformats.org/officeDocument/2006/relationships/image" Target="../media/image68.png"/><Relationship Id="rId12" Type="http://schemas.openxmlformats.org/officeDocument/2006/relationships/image" Target="../media/image11.png"/><Relationship Id="rId9" Type="http://schemas.openxmlformats.org/officeDocument/2006/relationships/image" Target="../media/image5.png"/><Relationship Id="rId5" Type="http://schemas.openxmlformats.org/officeDocument/2006/relationships/image" Target="../media/image9.jpg"/><Relationship Id="rId6" Type="http://schemas.openxmlformats.org/officeDocument/2006/relationships/image" Target="../media/image66.png"/><Relationship Id="rId7" Type="http://schemas.openxmlformats.org/officeDocument/2006/relationships/image" Target="../media/image70.png"/><Relationship Id="rId8" Type="http://schemas.openxmlformats.org/officeDocument/2006/relationships/image" Target="../media/image7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png"/><Relationship Id="rId4" Type="http://schemas.openxmlformats.org/officeDocument/2006/relationships/image" Target="../media/image5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png"/><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0.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2.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image" Target="../media/image9.jpg"/><Relationship Id="rId13" Type="http://schemas.openxmlformats.org/officeDocument/2006/relationships/image" Target="../media/image75.png"/><Relationship Id="rId12"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5.jpg"/><Relationship Id="rId9" Type="http://schemas.openxmlformats.org/officeDocument/2006/relationships/image" Target="../media/image4.jpg"/><Relationship Id="rId15" Type="http://schemas.openxmlformats.org/officeDocument/2006/relationships/image" Target="../media/image68.png"/><Relationship Id="rId14" Type="http://schemas.openxmlformats.org/officeDocument/2006/relationships/image" Target="../media/image5.png"/><Relationship Id="rId17" Type="http://schemas.openxmlformats.org/officeDocument/2006/relationships/image" Target="../media/image11.png"/><Relationship Id="rId16" Type="http://schemas.openxmlformats.org/officeDocument/2006/relationships/image" Target="../media/image10.jp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2.gif"/><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The cast and crew of a 1950's film at work on a sound stage" id="89" name="Google Shape;89;p1"/>
          <p:cNvPicPr preferRelativeResize="0"/>
          <p:nvPr/>
        </p:nvPicPr>
        <p:blipFill rotWithShape="1">
          <a:blip r:embed="rId3">
            <a:alphaModFix/>
          </a:blip>
          <a:srcRect b="9755" l="0" r="0" t="5870"/>
          <a:stretch/>
        </p:blipFill>
        <p:spPr>
          <a:xfrm>
            <a:off x="0" y="1"/>
            <a:ext cx="12192000" cy="6857999"/>
          </a:xfrm>
          <a:prstGeom prst="rect">
            <a:avLst/>
          </a:prstGeom>
          <a:noFill/>
          <a:ln>
            <a:noFill/>
          </a:ln>
        </p:spPr>
      </p:pic>
      <p:sp>
        <p:nvSpPr>
          <p:cNvPr id="90" name="Google Shape;90;p1"/>
          <p:cNvSpPr/>
          <p:nvPr/>
        </p:nvSpPr>
        <p:spPr>
          <a:xfrm>
            <a:off x="0" y="0"/>
            <a:ext cx="12192000" cy="6857998"/>
          </a:xfrm>
          <a:prstGeom prst="rect">
            <a:avLst/>
          </a:prstGeom>
          <a:solidFill>
            <a:srgbClr val="3D3D3D">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txBox="1"/>
          <p:nvPr/>
        </p:nvSpPr>
        <p:spPr>
          <a:xfrm>
            <a:off x="3374335" y="1382285"/>
            <a:ext cx="5443330" cy="40934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fr-FR" sz="4000" u="none" cap="none" strike="noStrike">
                <a:solidFill>
                  <a:schemeClr val="lt1"/>
                </a:solidFill>
                <a:latin typeface="Calibri"/>
                <a:ea typeface="Calibri"/>
                <a:cs typeface="Calibri"/>
                <a:sym typeface="Calibri"/>
              </a:rPr>
              <a:t>Six TV Families from the Network Era: Visual &amp; Aural Style</a:t>
            </a:r>
            <a:endParaRPr/>
          </a:p>
          <a:p>
            <a:pPr indent="0" lvl="0" marL="0" marR="0" rtl="0" algn="ctr">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rPr b="0" i="0" lang="fr-FR" sz="2800" u="none" cap="none" strike="noStrike">
                <a:solidFill>
                  <a:schemeClr val="lt1"/>
                </a:solidFill>
                <a:latin typeface="Calibri"/>
                <a:ea typeface="Calibri"/>
                <a:cs typeface="Calibri"/>
                <a:sym typeface="Calibri"/>
              </a:rPr>
              <a:t>Taylor Arnold</a:t>
            </a:r>
            <a:endParaRPr/>
          </a:p>
          <a:p>
            <a:pPr indent="0" lvl="0" marL="0" marR="0" rtl="0" algn="ctr">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rPr b="1" i="0" lang="fr-FR" sz="2800" u="none" cap="none" strike="noStrike">
                <a:solidFill>
                  <a:schemeClr val="lt1"/>
                </a:solidFill>
                <a:latin typeface="Calibri"/>
                <a:ea typeface="Calibri"/>
                <a:cs typeface="Calibri"/>
                <a:sym typeface="Calibri"/>
              </a:rPr>
              <a:t>17 March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0"/>
          <p:cNvSpPr/>
          <p:nvPr/>
        </p:nvSpPr>
        <p:spPr>
          <a:xfrm>
            <a:off x="0" y="0"/>
            <a:ext cx="12192000" cy="6857998"/>
          </a:xfrm>
          <a:prstGeom prst="rect">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10"/>
          <p:cNvSpPr txBox="1"/>
          <p:nvPr/>
        </p:nvSpPr>
        <p:spPr>
          <a:xfrm>
            <a:off x="351724" y="2921167"/>
            <a:ext cx="842429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6000">
                <a:solidFill>
                  <a:srgbClr val="D8D8D8"/>
                </a:solidFill>
                <a:latin typeface="Calibri"/>
                <a:ea typeface="Calibri"/>
                <a:cs typeface="Calibri"/>
                <a:sym typeface="Calibri"/>
              </a:rPr>
              <a:t>2. Background</a:t>
            </a:r>
            <a:endParaRPr/>
          </a:p>
        </p:txBody>
      </p:sp>
      <p:pic>
        <p:nvPicPr>
          <p:cNvPr id="231" name="Google Shape;231;p10"/>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232" name="Google Shape;232;p10"/>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D8D8D8"/>
                </a:solidFill>
                <a:latin typeface="Courier"/>
                <a:ea typeface="Courier"/>
                <a:cs typeface="Courier"/>
                <a:sym typeface="Courier"/>
              </a:rPr>
              <a:t>01 – Six TV Families | </a:t>
            </a:r>
            <a:r>
              <a:rPr b="1" lang="fr-FR" sz="1200">
                <a:solidFill>
                  <a:srgbClr val="D8D8D8"/>
                </a:solidFill>
                <a:latin typeface="Courier"/>
                <a:ea typeface="Courier"/>
                <a:cs typeface="Courier"/>
                <a:sym typeface="Courier"/>
              </a:rPr>
              <a:t>Background</a:t>
            </a:r>
            <a:endParaRPr sz="1200">
              <a:solidFill>
                <a:srgbClr val="D8D8D8"/>
              </a:solidFill>
              <a:latin typeface="Courier"/>
              <a:ea typeface="Courier"/>
              <a:cs typeface="Courier"/>
              <a:sym typeface="Couri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11"/>
          <p:cNvPicPr preferRelativeResize="0"/>
          <p:nvPr/>
        </p:nvPicPr>
        <p:blipFill rotWithShape="1">
          <a:blip r:embed="rId3">
            <a:alphaModFix/>
          </a:blip>
          <a:srcRect b="0" l="0" r="0" t="0"/>
          <a:stretch/>
        </p:blipFill>
        <p:spPr>
          <a:xfrm>
            <a:off x="6885777" y="1560571"/>
            <a:ext cx="4425432" cy="3317922"/>
          </a:xfrm>
          <a:prstGeom prst="rect">
            <a:avLst/>
          </a:prstGeom>
          <a:noFill/>
          <a:ln>
            <a:noFill/>
          </a:ln>
        </p:spPr>
      </p:pic>
      <p:pic>
        <p:nvPicPr>
          <p:cNvPr id="238" name="Google Shape;238;p11"/>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239" name="Google Shape;239;p11"/>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40" name="Google Shape;240;p11"/>
          <p:cNvSpPr txBox="1"/>
          <p:nvPr/>
        </p:nvSpPr>
        <p:spPr>
          <a:xfrm>
            <a:off x="601830" y="803005"/>
            <a:ext cx="5252434"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b="1" lang="fr-FR" sz="1800">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p:txBody>
      </p:sp>
      <p:sp>
        <p:nvSpPr>
          <p:cNvPr id="241" name="Google Shape;241;p11"/>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Network Era of U.S. Television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12"/>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247" name="Google Shape;247;p12"/>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48" name="Google Shape;248;p12"/>
          <p:cNvSpPr txBox="1"/>
          <p:nvPr/>
        </p:nvSpPr>
        <p:spPr>
          <a:xfrm>
            <a:off x="601830" y="803005"/>
            <a:ext cx="5252434"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b="1" lang="fr-FR" sz="1800">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b="1" lang="fr-FR" sz="1800">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p:txBody>
      </p:sp>
      <p:sp>
        <p:nvSpPr>
          <p:cNvPr id="249" name="Google Shape;249;p12"/>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Network Era of U.S. Television</a:t>
            </a:r>
            <a:endParaRPr/>
          </a:p>
        </p:txBody>
      </p:sp>
      <p:pic>
        <p:nvPicPr>
          <p:cNvPr id="250" name="Google Shape;250;p12"/>
          <p:cNvPicPr preferRelativeResize="0"/>
          <p:nvPr/>
        </p:nvPicPr>
        <p:blipFill rotWithShape="1">
          <a:blip r:embed="rId4">
            <a:alphaModFix/>
          </a:blip>
          <a:srcRect b="0" l="0" r="0" t="0"/>
          <a:stretch/>
        </p:blipFill>
        <p:spPr>
          <a:xfrm>
            <a:off x="6885778" y="1590387"/>
            <a:ext cx="4425431" cy="31704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13"/>
          <p:cNvPicPr preferRelativeResize="0"/>
          <p:nvPr/>
        </p:nvPicPr>
        <p:blipFill rotWithShape="1">
          <a:blip r:embed="rId3">
            <a:alphaModFix/>
          </a:blip>
          <a:srcRect b="0" l="0" r="0" t="0"/>
          <a:stretch/>
        </p:blipFill>
        <p:spPr>
          <a:xfrm>
            <a:off x="6885778" y="1383442"/>
            <a:ext cx="4438430" cy="3584347"/>
          </a:xfrm>
          <a:prstGeom prst="rect">
            <a:avLst/>
          </a:prstGeom>
          <a:noFill/>
          <a:ln>
            <a:noFill/>
          </a:ln>
        </p:spPr>
      </p:pic>
      <p:pic>
        <p:nvPicPr>
          <p:cNvPr id="256" name="Google Shape;256;p13"/>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257" name="Google Shape;257;p13"/>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58" name="Google Shape;258;p13"/>
          <p:cNvSpPr txBox="1"/>
          <p:nvPr/>
        </p:nvSpPr>
        <p:spPr>
          <a:xfrm>
            <a:off x="601830" y="803005"/>
            <a:ext cx="5252434" cy="535531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b="1" lang="fr-FR" sz="1800">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b="1" lang="fr-FR" sz="1800">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One theory of the Network-Era content, particularly in its earliest years, is what NBC’s Paul Klein called the </a:t>
            </a:r>
            <a:r>
              <a:rPr i="1" lang="fr-FR" sz="1800">
                <a:solidFill>
                  <a:srgbClr val="3F3F3F"/>
                </a:solidFill>
                <a:latin typeface="Palatino"/>
                <a:ea typeface="Palatino"/>
                <a:cs typeface="Palatino"/>
                <a:sym typeface="Palatino"/>
              </a:rPr>
              <a:t>least objectionable program. </a:t>
            </a:r>
            <a:r>
              <a:rPr lang="fr-FR" sz="1800">
                <a:solidFill>
                  <a:srgbClr val="3F3F3F"/>
                </a:solidFill>
                <a:latin typeface="Palatino"/>
                <a:ea typeface="Palatino"/>
                <a:cs typeface="Palatino"/>
                <a:sym typeface="Palatino"/>
              </a:rPr>
              <a:t>This mindset had a large impact on the programming decisions by executives from all three networks.</a:t>
            </a:r>
            <a:endParaRPr/>
          </a:p>
        </p:txBody>
      </p:sp>
      <p:sp>
        <p:nvSpPr>
          <p:cNvPr id="259" name="Google Shape;259;p13"/>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Network Era of U.S. Television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14"/>
          <p:cNvPicPr preferRelativeResize="0"/>
          <p:nvPr/>
        </p:nvPicPr>
        <p:blipFill rotWithShape="1">
          <a:blip r:embed="rId3">
            <a:alphaModFix/>
          </a:blip>
          <a:srcRect b="0" l="0" r="0" t="0"/>
          <a:stretch/>
        </p:blipFill>
        <p:spPr>
          <a:xfrm>
            <a:off x="7450683" y="364680"/>
            <a:ext cx="3288066" cy="5557295"/>
          </a:xfrm>
          <a:prstGeom prst="rect">
            <a:avLst/>
          </a:prstGeom>
          <a:noFill/>
          <a:ln>
            <a:noFill/>
          </a:ln>
        </p:spPr>
      </p:pic>
      <p:pic>
        <p:nvPicPr>
          <p:cNvPr id="265" name="Google Shape;265;p14"/>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266" name="Google Shape;266;p14"/>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67" name="Google Shape;267;p14"/>
          <p:cNvSpPr txBox="1"/>
          <p:nvPr/>
        </p:nvSpPr>
        <p:spPr>
          <a:xfrm>
            <a:off x="601830" y="803005"/>
            <a:ext cx="5252434"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b="1" lang="fr-FR" sz="1800">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p:txBody>
      </p:sp>
      <p:sp>
        <p:nvSpPr>
          <p:cNvPr id="268" name="Google Shape;268;p14"/>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Network Era: Scholarship</a:t>
            </a:r>
            <a:endParaRPr/>
          </a:p>
        </p:txBody>
      </p:sp>
      <p:sp>
        <p:nvSpPr>
          <p:cNvPr id="269" name="Google Shape;269;p14"/>
          <p:cNvSpPr txBox="1"/>
          <p:nvPr/>
        </p:nvSpPr>
        <p:spPr>
          <a:xfrm>
            <a:off x="7685687" y="5929669"/>
            <a:ext cx="281805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Marshall McLuhan (1967)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15"/>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275" name="Google Shape;275;p15"/>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76" name="Google Shape;276;p15"/>
          <p:cNvSpPr txBox="1"/>
          <p:nvPr/>
        </p:nvSpPr>
        <p:spPr>
          <a:xfrm>
            <a:off x="601830" y="803005"/>
            <a:ext cx="5252434"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b="1" lang="fr-FR" sz="1800">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b="1" lang="fr-FR" sz="1800">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b="1" lang="fr-FR" sz="1800">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b="1" lang="fr-FR" sz="1800">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p:txBody>
      </p:sp>
      <p:sp>
        <p:nvSpPr>
          <p:cNvPr id="277" name="Google Shape;277;p15"/>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Network Era: Scholarship</a:t>
            </a:r>
            <a:endParaRPr/>
          </a:p>
        </p:txBody>
      </p:sp>
      <p:sp>
        <p:nvSpPr>
          <p:cNvPr id="278" name="Google Shape;278;p15"/>
          <p:cNvSpPr txBox="1"/>
          <p:nvPr/>
        </p:nvSpPr>
        <p:spPr>
          <a:xfrm>
            <a:off x="7678789" y="3324170"/>
            <a:ext cx="281805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Cast of </a:t>
            </a:r>
            <a:r>
              <a:rPr i="1" lang="fr-FR" sz="1050">
                <a:solidFill>
                  <a:srgbClr val="7F7F7F"/>
                </a:solidFill>
                <a:latin typeface="Palatino"/>
                <a:ea typeface="Palatino"/>
                <a:cs typeface="Palatino"/>
                <a:sym typeface="Palatino"/>
              </a:rPr>
              <a:t>Amos 'n' Andy</a:t>
            </a:r>
            <a:r>
              <a:rPr lang="fr-FR" sz="1050">
                <a:solidFill>
                  <a:srgbClr val="7F7F7F"/>
                </a:solidFill>
                <a:latin typeface="Palatino"/>
                <a:ea typeface="Palatino"/>
                <a:cs typeface="Palatino"/>
                <a:sym typeface="Palatino"/>
              </a:rPr>
              <a:t> (1951-1953)</a:t>
            </a:r>
            <a:endParaRPr/>
          </a:p>
        </p:txBody>
      </p:sp>
      <p:pic>
        <p:nvPicPr>
          <p:cNvPr id="279" name="Google Shape;279;p15"/>
          <p:cNvPicPr preferRelativeResize="0"/>
          <p:nvPr/>
        </p:nvPicPr>
        <p:blipFill rotWithShape="1">
          <a:blip r:embed="rId4">
            <a:alphaModFix/>
          </a:blip>
          <a:srcRect b="38975" l="9" r="-9" t="0"/>
          <a:stretch/>
        </p:blipFill>
        <p:spPr>
          <a:xfrm>
            <a:off x="7443785" y="792059"/>
            <a:ext cx="3288066" cy="2517668"/>
          </a:xfrm>
          <a:prstGeom prst="rect">
            <a:avLst/>
          </a:prstGeom>
          <a:noFill/>
          <a:ln>
            <a:noFill/>
          </a:ln>
        </p:spPr>
      </p:pic>
      <p:pic>
        <p:nvPicPr>
          <p:cNvPr id="280" name="Google Shape;280;p15"/>
          <p:cNvPicPr preferRelativeResize="0"/>
          <p:nvPr/>
        </p:nvPicPr>
        <p:blipFill rotWithShape="1">
          <a:blip r:embed="rId5">
            <a:alphaModFix/>
          </a:blip>
          <a:srcRect b="0" l="0" r="0" t="0"/>
          <a:stretch/>
        </p:blipFill>
        <p:spPr>
          <a:xfrm>
            <a:off x="7457582" y="3922890"/>
            <a:ext cx="3274269" cy="1712596"/>
          </a:xfrm>
          <a:prstGeom prst="rect">
            <a:avLst/>
          </a:prstGeom>
          <a:noFill/>
          <a:ln>
            <a:noFill/>
          </a:ln>
        </p:spPr>
      </p:pic>
      <p:sp>
        <p:nvSpPr>
          <p:cNvPr id="281" name="Google Shape;281;p15"/>
          <p:cNvSpPr txBox="1"/>
          <p:nvPr/>
        </p:nvSpPr>
        <p:spPr>
          <a:xfrm>
            <a:off x="7685687" y="5666740"/>
            <a:ext cx="281805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Cast of </a:t>
            </a:r>
            <a:r>
              <a:rPr i="1" lang="fr-FR" sz="1050">
                <a:solidFill>
                  <a:srgbClr val="7F7F7F"/>
                </a:solidFill>
                <a:latin typeface="Palatino"/>
                <a:ea typeface="Palatino"/>
                <a:cs typeface="Palatino"/>
                <a:sym typeface="Palatino"/>
              </a:rPr>
              <a:t>Beverley Hillbillies </a:t>
            </a:r>
            <a:r>
              <a:rPr lang="fr-FR" sz="1050">
                <a:solidFill>
                  <a:srgbClr val="7F7F7F"/>
                </a:solidFill>
                <a:latin typeface="Palatino"/>
                <a:ea typeface="Palatino"/>
                <a:cs typeface="Palatino"/>
                <a:sym typeface="Palatino"/>
              </a:rPr>
              <a:t>(1962-1971)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16"/>
          <p:cNvPicPr preferRelativeResize="0"/>
          <p:nvPr/>
        </p:nvPicPr>
        <p:blipFill rotWithShape="1">
          <a:blip r:embed="rId3">
            <a:alphaModFix/>
          </a:blip>
          <a:srcRect b="0" l="0" r="0" t="0"/>
          <a:stretch/>
        </p:blipFill>
        <p:spPr>
          <a:xfrm>
            <a:off x="7297359" y="540642"/>
            <a:ext cx="3753739" cy="5008077"/>
          </a:xfrm>
          <a:prstGeom prst="rect">
            <a:avLst/>
          </a:prstGeom>
          <a:noFill/>
          <a:ln>
            <a:noFill/>
          </a:ln>
        </p:spPr>
      </p:pic>
      <p:pic>
        <p:nvPicPr>
          <p:cNvPr id="287" name="Google Shape;287;p16"/>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288" name="Google Shape;288;p16"/>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89" name="Google Shape;289;p16"/>
          <p:cNvSpPr txBox="1"/>
          <p:nvPr/>
        </p:nvSpPr>
        <p:spPr>
          <a:xfrm>
            <a:off x="601830" y="803005"/>
            <a:ext cx="5252434"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b="1" lang="fr-FR" sz="1800">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b="1" lang="fr-FR" sz="1800">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b="1" lang="fr-FR" sz="1800">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b="1" lang="fr-FR" sz="1800">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Prior scholarship has focused primarily on evidence drawn from </a:t>
            </a:r>
            <a:r>
              <a:rPr b="1" lang="fr-FR" sz="1800">
                <a:solidFill>
                  <a:srgbClr val="3F3F3F"/>
                </a:solidFill>
                <a:latin typeface="Palatino"/>
                <a:ea typeface="Palatino"/>
                <a:cs typeface="Palatino"/>
                <a:sym typeface="Palatino"/>
              </a:rPr>
              <a:t>archival studio records</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plot summaries</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historic reviews</a:t>
            </a:r>
            <a:r>
              <a:rPr lang="fr-FR" sz="1800">
                <a:solidFill>
                  <a:srgbClr val="3F3F3F"/>
                </a:solidFill>
                <a:latin typeface="Palatino"/>
                <a:ea typeface="Palatino"/>
                <a:cs typeface="Palatino"/>
                <a:sym typeface="Palatino"/>
              </a:rPr>
              <a:t>, and other </a:t>
            </a:r>
            <a:r>
              <a:rPr b="1" lang="fr-FR" sz="1800">
                <a:solidFill>
                  <a:srgbClr val="3F3F3F"/>
                </a:solidFill>
                <a:latin typeface="Palatino"/>
                <a:ea typeface="Palatino"/>
                <a:cs typeface="Palatino"/>
                <a:sym typeface="Palatino"/>
              </a:rPr>
              <a:t>textual documents</a:t>
            </a:r>
            <a:r>
              <a:rPr lang="fr-FR" sz="1800">
                <a:solidFill>
                  <a:srgbClr val="3F3F3F"/>
                </a:solidFill>
                <a:latin typeface="Palatino"/>
                <a:ea typeface="Palatino"/>
                <a:cs typeface="Palatino"/>
                <a:sym typeface="Palatino"/>
              </a:rPr>
              <a:t>.</a:t>
            </a:r>
            <a:endParaRPr/>
          </a:p>
        </p:txBody>
      </p:sp>
      <p:sp>
        <p:nvSpPr>
          <p:cNvPr id="290" name="Google Shape;290;p16"/>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Network Era: Scholarship</a:t>
            </a:r>
            <a:endParaRPr/>
          </a:p>
        </p:txBody>
      </p:sp>
      <p:sp>
        <p:nvSpPr>
          <p:cNvPr id="291" name="Google Shape;291;p16"/>
          <p:cNvSpPr txBox="1"/>
          <p:nvPr/>
        </p:nvSpPr>
        <p:spPr>
          <a:xfrm>
            <a:off x="7540610" y="5650612"/>
            <a:ext cx="3267235"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Arizona Historical Society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7"/>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297" name="Google Shape;297;p17"/>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98" name="Google Shape;298;p17"/>
          <p:cNvSpPr txBox="1"/>
          <p:nvPr/>
        </p:nvSpPr>
        <p:spPr>
          <a:xfrm>
            <a:off x="601830" y="803005"/>
            <a:ext cx="5252434" cy="535531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b="1" lang="fr-FR" sz="1800">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b="1" lang="fr-FR" sz="1800">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b="1" lang="fr-FR" sz="1800">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b="1" lang="fr-FR" sz="1800">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Prior scholarship has focused primarily on evidence drawn from </a:t>
            </a:r>
            <a:r>
              <a:rPr b="1" lang="fr-FR" sz="1800">
                <a:solidFill>
                  <a:srgbClr val="3F3F3F"/>
                </a:solidFill>
                <a:latin typeface="Palatino"/>
                <a:ea typeface="Palatino"/>
                <a:cs typeface="Palatino"/>
                <a:sym typeface="Palatino"/>
              </a:rPr>
              <a:t>archival studio records</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plot summaries</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historic reviews</a:t>
            </a:r>
            <a:r>
              <a:rPr lang="fr-FR" sz="1800">
                <a:solidFill>
                  <a:srgbClr val="3F3F3F"/>
                </a:solidFill>
                <a:latin typeface="Palatino"/>
                <a:ea typeface="Palatino"/>
                <a:cs typeface="Palatino"/>
                <a:sym typeface="Palatino"/>
              </a:rPr>
              <a:t>, and other </a:t>
            </a:r>
            <a:r>
              <a:rPr b="1" lang="fr-FR" sz="1800">
                <a:solidFill>
                  <a:srgbClr val="3F3F3F"/>
                </a:solidFill>
                <a:latin typeface="Palatino"/>
                <a:ea typeface="Palatino"/>
                <a:cs typeface="Palatino"/>
                <a:sym typeface="Palatino"/>
              </a:rPr>
              <a:t>textual documents</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reputation of Network-Era materials as </a:t>
            </a:r>
            <a:r>
              <a:rPr b="1" lang="fr-FR" sz="1800">
                <a:solidFill>
                  <a:srgbClr val="3F3F3F"/>
                </a:solidFill>
                <a:latin typeface="Palatino"/>
                <a:ea typeface="Palatino"/>
                <a:cs typeface="Palatino"/>
                <a:sym typeface="Palatino"/>
              </a:rPr>
              <a:t>formless</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middle-brow</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LOPs</a:t>
            </a:r>
            <a:r>
              <a:rPr lang="fr-FR" sz="1800">
                <a:solidFill>
                  <a:srgbClr val="3F3F3F"/>
                </a:solidFill>
                <a:latin typeface="Palatino"/>
                <a:ea typeface="Palatino"/>
                <a:cs typeface="Palatino"/>
                <a:sym typeface="Palatino"/>
              </a:rPr>
              <a:t>, has discouraged significant study of its stylistic properties.</a:t>
            </a:r>
            <a:endParaRPr/>
          </a:p>
        </p:txBody>
      </p:sp>
      <p:sp>
        <p:nvSpPr>
          <p:cNvPr id="299" name="Google Shape;299;p17"/>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Network Era: Scholarship</a:t>
            </a:r>
            <a:endParaRPr/>
          </a:p>
        </p:txBody>
      </p:sp>
      <p:sp>
        <p:nvSpPr>
          <p:cNvPr id="300" name="Google Shape;300;p17"/>
          <p:cNvSpPr txBox="1"/>
          <p:nvPr/>
        </p:nvSpPr>
        <p:spPr>
          <a:xfrm>
            <a:off x="7413061" y="5068957"/>
            <a:ext cx="3267235"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2-inch videoreels from UCLA Film &amp; TV Archive </a:t>
            </a:r>
            <a:endParaRPr/>
          </a:p>
        </p:txBody>
      </p:sp>
      <p:pic>
        <p:nvPicPr>
          <p:cNvPr id="301" name="Google Shape;301;p17"/>
          <p:cNvPicPr preferRelativeResize="0"/>
          <p:nvPr/>
        </p:nvPicPr>
        <p:blipFill rotWithShape="1">
          <a:blip r:embed="rId4">
            <a:alphaModFix/>
          </a:blip>
          <a:srcRect b="0" l="0" r="0" t="0"/>
          <a:stretch/>
        </p:blipFill>
        <p:spPr>
          <a:xfrm>
            <a:off x="6503189" y="1515158"/>
            <a:ext cx="5086981" cy="34591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8"/>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307" name="Google Shape;307;p18"/>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308" name="Google Shape;308;p18"/>
          <p:cNvSpPr txBox="1"/>
          <p:nvPr/>
        </p:nvSpPr>
        <p:spPr>
          <a:xfrm>
            <a:off x="601830" y="803005"/>
            <a:ext cx="5252434"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Network Era sitcoms have small casts and a small repertoire of sets. They produced a large number of episodes, often more than 30 per season.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a:t>
            </a:r>
            <a:r>
              <a:rPr b="1" lang="fr-FR" sz="1800">
                <a:solidFill>
                  <a:srgbClr val="3F3F3F"/>
                </a:solidFill>
                <a:latin typeface="Palatino"/>
                <a:ea typeface="Palatino"/>
                <a:cs typeface="Palatino"/>
                <a:sym typeface="Palatino"/>
              </a:rPr>
              <a:t>consistent form </a:t>
            </a:r>
            <a:r>
              <a:rPr lang="fr-FR" sz="1800">
                <a:solidFill>
                  <a:srgbClr val="3F3F3F"/>
                </a:solidFill>
                <a:latin typeface="Palatino"/>
                <a:ea typeface="Palatino"/>
                <a:cs typeface="Palatino"/>
                <a:sym typeface="Palatino"/>
              </a:rPr>
              <a:t>and </a:t>
            </a:r>
            <a:r>
              <a:rPr b="1" lang="fr-FR" sz="1800">
                <a:solidFill>
                  <a:srgbClr val="3F3F3F"/>
                </a:solidFill>
                <a:latin typeface="Palatino"/>
                <a:ea typeface="Palatino"/>
                <a:cs typeface="Palatino"/>
                <a:sym typeface="Palatino"/>
              </a:rPr>
              <a:t>long runs </a:t>
            </a:r>
            <a:r>
              <a:rPr lang="fr-FR" sz="1800">
                <a:solidFill>
                  <a:srgbClr val="3F3F3F"/>
                </a:solidFill>
                <a:latin typeface="Palatino"/>
                <a:ea typeface="Palatino"/>
                <a:cs typeface="Palatino"/>
                <a:sym typeface="Palatino"/>
              </a:rPr>
              <a:t>have discouraged formal analysis. However, these are exactly the features that make them an excellent object of study for a quantitative analysis.</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Can use the quantitative methods to find </a:t>
            </a:r>
            <a:r>
              <a:rPr b="1" lang="fr-FR" sz="1800">
                <a:solidFill>
                  <a:srgbClr val="3F3F3F"/>
                </a:solidFill>
                <a:latin typeface="Palatino"/>
                <a:ea typeface="Palatino"/>
                <a:cs typeface="Palatino"/>
                <a:sym typeface="Palatino"/>
              </a:rPr>
              <a:t>consistent but subtle patterns</a:t>
            </a:r>
            <a:r>
              <a:rPr lang="fr-FR" sz="1800">
                <a:solidFill>
                  <a:srgbClr val="3F3F3F"/>
                </a:solidFill>
                <a:latin typeface="Palatino"/>
                <a:ea typeface="Palatino"/>
                <a:cs typeface="Palatino"/>
                <a:sym typeface="Palatino"/>
              </a:rPr>
              <a:t>. The long runs and fixed features of the shows allow the patterns to appear in a way that is more challenging given the complex production elements of a single feature-length film.</a:t>
            </a:r>
            <a:endParaRPr/>
          </a:p>
        </p:txBody>
      </p:sp>
      <p:sp>
        <p:nvSpPr>
          <p:cNvPr id="309" name="Google Shape;309;p18"/>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Network Era TV + Quantitative Analysis </a:t>
            </a:r>
            <a:endParaRPr/>
          </a:p>
        </p:txBody>
      </p:sp>
      <p:pic>
        <p:nvPicPr>
          <p:cNvPr id="310" name="Google Shape;310;p18"/>
          <p:cNvPicPr preferRelativeResize="0"/>
          <p:nvPr/>
        </p:nvPicPr>
        <p:blipFill rotWithShape="1">
          <a:blip r:embed="rId4">
            <a:alphaModFix/>
          </a:blip>
          <a:srcRect b="0" l="0" r="0" t="0"/>
          <a:stretch/>
        </p:blipFill>
        <p:spPr>
          <a:xfrm>
            <a:off x="6096000" y="1116419"/>
            <a:ext cx="5835827" cy="4189228"/>
          </a:xfrm>
          <a:prstGeom prst="rect">
            <a:avLst/>
          </a:prstGeom>
          <a:noFill/>
          <a:ln>
            <a:noFill/>
          </a:ln>
        </p:spPr>
      </p:pic>
      <p:sp>
        <p:nvSpPr>
          <p:cNvPr id="311" name="Google Shape;311;p18"/>
          <p:cNvSpPr txBox="1"/>
          <p:nvPr/>
        </p:nvSpPr>
        <p:spPr>
          <a:xfrm>
            <a:off x="6677247" y="5387935"/>
            <a:ext cx="4880344"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Stage 2 of General Service Studio, where </a:t>
            </a:r>
            <a:r>
              <a:rPr i="1" lang="fr-FR" sz="1050">
                <a:solidFill>
                  <a:srgbClr val="7F7F7F"/>
                </a:solidFill>
                <a:latin typeface="Palatino"/>
                <a:ea typeface="Palatino"/>
                <a:cs typeface="Palatino"/>
                <a:sym typeface="Palatino"/>
              </a:rPr>
              <a:t>I Love Lucy TV</a:t>
            </a:r>
            <a:r>
              <a:rPr lang="fr-FR" sz="1050">
                <a:solidFill>
                  <a:srgbClr val="7F7F7F"/>
                </a:solidFill>
                <a:latin typeface="Palatino"/>
                <a:ea typeface="Palatino"/>
                <a:cs typeface="Palatino"/>
                <a:sym typeface="Palatino"/>
              </a:rPr>
              <a:t> was produced, showing the three-camera setup used on stage. </a:t>
            </a:r>
            <a:r>
              <a:rPr i="1" lang="fr-FR" sz="1050">
                <a:solidFill>
                  <a:srgbClr val="7F7F7F"/>
                </a:solidFill>
                <a:latin typeface="Palatino"/>
                <a:ea typeface="Palatino"/>
                <a:cs typeface="Palatino"/>
                <a:sym typeface="Palatino"/>
              </a:rPr>
              <a:t>American Cinematographer</a:t>
            </a:r>
            <a:r>
              <a:rPr lang="fr-FR" sz="1050">
                <a:solidFill>
                  <a:srgbClr val="7F7F7F"/>
                </a:solidFill>
                <a:latin typeface="Palatino"/>
                <a:ea typeface="Palatino"/>
                <a:cs typeface="Palatino"/>
                <a:sym typeface="Palatino"/>
              </a:rP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p:nvPr/>
        </p:nvSpPr>
        <p:spPr>
          <a:xfrm>
            <a:off x="0" y="0"/>
            <a:ext cx="12192000" cy="6857998"/>
          </a:xfrm>
          <a:prstGeom prst="rect">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19"/>
          <p:cNvSpPr txBox="1"/>
          <p:nvPr/>
        </p:nvSpPr>
        <p:spPr>
          <a:xfrm>
            <a:off x="351724" y="2921167"/>
            <a:ext cx="842429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6000">
                <a:solidFill>
                  <a:srgbClr val="D8D8D8"/>
                </a:solidFill>
                <a:latin typeface="Calibri"/>
                <a:ea typeface="Calibri"/>
                <a:cs typeface="Calibri"/>
                <a:sym typeface="Calibri"/>
              </a:rPr>
              <a:t>3. Research Questions</a:t>
            </a:r>
            <a:endParaRPr/>
          </a:p>
        </p:txBody>
      </p:sp>
      <p:pic>
        <p:nvPicPr>
          <p:cNvPr id="319" name="Google Shape;319;p19"/>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320" name="Google Shape;320;p19"/>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D8D8D8"/>
                </a:solidFill>
                <a:latin typeface="Courier"/>
                <a:ea typeface="Courier"/>
                <a:cs typeface="Courier"/>
                <a:sym typeface="Courier"/>
              </a:rPr>
              <a:t>01 – Six TV Families | </a:t>
            </a:r>
            <a:r>
              <a:rPr b="1" lang="fr-FR" sz="1200">
                <a:solidFill>
                  <a:srgbClr val="D8D8D8"/>
                </a:solidFill>
                <a:latin typeface="Courier"/>
                <a:ea typeface="Courier"/>
                <a:cs typeface="Courier"/>
                <a:sym typeface="Courier"/>
              </a:rPr>
              <a:t>Research Questions</a:t>
            </a:r>
            <a:endParaRPr sz="1200">
              <a:solidFill>
                <a:srgbClr val="D8D8D8"/>
              </a:solidFill>
              <a:latin typeface="Courier"/>
              <a:ea typeface="Courier"/>
              <a:cs typeface="Courier"/>
              <a:sym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a:off x="0" y="0"/>
            <a:ext cx="12192000" cy="6857998"/>
          </a:xfrm>
          <a:prstGeom prst="rect">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2"/>
          <p:cNvSpPr txBox="1"/>
          <p:nvPr/>
        </p:nvSpPr>
        <p:spPr>
          <a:xfrm>
            <a:off x="351724" y="2921167"/>
            <a:ext cx="842429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fr-FR" sz="6000" u="none" cap="none" strike="noStrike">
                <a:solidFill>
                  <a:srgbClr val="D8D8D8"/>
                </a:solidFill>
                <a:latin typeface="Calibri"/>
                <a:ea typeface="Calibri"/>
                <a:cs typeface="Calibri"/>
                <a:sym typeface="Calibri"/>
              </a:rPr>
              <a:t>1. Introduction</a:t>
            </a:r>
            <a:endParaRPr/>
          </a:p>
        </p:txBody>
      </p:sp>
      <p:pic>
        <p:nvPicPr>
          <p:cNvPr id="99" name="Google Shape;99;p2"/>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100" name="Google Shape;100;p2"/>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D8D8D8"/>
                </a:solidFill>
                <a:latin typeface="Courier"/>
                <a:ea typeface="Courier"/>
                <a:cs typeface="Courier"/>
                <a:sym typeface="Courier"/>
              </a:rPr>
              <a:t>01 – Six TV Families | </a:t>
            </a:r>
            <a:r>
              <a:rPr b="1" lang="fr-FR" sz="1200">
                <a:solidFill>
                  <a:srgbClr val="D8D8D8"/>
                </a:solidFill>
                <a:latin typeface="Courier"/>
                <a:ea typeface="Courier"/>
                <a:cs typeface="Courier"/>
                <a:sym typeface="Courier"/>
              </a:rPr>
              <a:t>Introduction</a:t>
            </a:r>
            <a:endParaRPr sz="1200">
              <a:solidFill>
                <a:srgbClr val="D8D8D8"/>
              </a:solidFill>
              <a:latin typeface="Courier"/>
              <a:ea typeface="Courier"/>
              <a:cs typeface="Courier"/>
              <a:sym typeface="Couri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20"/>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326" name="Google Shape;326;p20"/>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Research Questions</a:t>
            </a:r>
            <a:endParaRPr sz="1200">
              <a:solidFill>
                <a:srgbClr val="595959"/>
              </a:solidFill>
              <a:latin typeface="Courier"/>
              <a:ea typeface="Courier"/>
              <a:cs typeface="Courier"/>
              <a:sym typeface="Courier"/>
            </a:endParaRPr>
          </a:p>
        </p:txBody>
      </p:sp>
      <p:sp>
        <p:nvSpPr>
          <p:cNvPr id="327" name="Google Shape;327;p20"/>
          <p:cNvSpPr txBox="1"/>
          <p:nvPr/>
        </p:nvSpPr>
        <p:spPr>
          <a:xfrm>
            <a:off x="601830" y="803005"/>
            <a:ext cx="5252434"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#1: </a:t>
            </a:r>
            <a:r>
              <a:rPr b="0" i="0" lang="fr-FR" sz="1800" u="none" cap="none" strike="noStrik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p:txBody>
      </p:sp>
      <p:sp>
        <p:nvSpPr>
          <p:cNvPr id="328" name="Google Shape;328;p20"/>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Research Questions</a:t>
            </a:r>
            <a:endParaRPr/>
          </a:p>
        </p:txBody>
      </p:sp>
      <p:pic>
        <p:nvPicPr>
          <p:cNvPr descr="Une image contenant plafond, personne, intérieur&#10;&#10;Description générée automatiquement" id="329" name="Google Shape;329;p20"/>
          <p:cNvPicPr preferRelativeResize="0"/>
          <p:nvPr/>
        </p:nvPicPr>
        <p:blipFill rotWithShape="1">
          <a:blip r:embed="rId4">
            <a:alphaModFix/>
          </a:blip>
          <a:srcRect b="0" l="0" r="0" t="0"/>
          <a:stretch/>
        </p:blipFill>
        <p:spPr>
          <a:xfrm>
            <a:off x="6690709" y="511692"/>
            <a:ext cx="5138935" cy="5355311"/>
          </a:xfrm>
          <a:prstGeom prst="rect">
            <a:avLst/>
          </a:prstGeom>
          <a:noFill/>
          <a:ln>
            <a:noFill/>
          </a:ln>
        </p:spPr>
      </p:pic>
      <p:sp>
        <p:nvSpPr>
          <p:cNvPr id="330" name="Google Shape;330;p20"/>
          <p:cNvSpPr txBox="1"/>
          <p:nvPr/>
        </p:nvSpPr>
        <p:spPr>
          <a:xfrm>
            <a:off x="7922854" y="5928679"/>
            <a:ext cx="26746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Filming on the set of </a:t>
            </a:r>
            <a:r>
              <a:rPr i="1" lang="fr-FR" sz="1050">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21"/>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336" name="Google Shape;336;p21"/>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Research Questions</a:t>
            </a:r>
            <a:endParaRPr sz="1200">
              <a:solidFill>
                <a:srgbClr val="595959"/>
              </a:solidFill>
              <a:latin typeface="Courier"/>
              <a:ea typeface="Courier"/>
              <a:cs typeface="Courier"/>
              <a:sym typeface="Courier"/>
            </a:endParaRPr>
          </a:p>
        </p:txBody>
      </p:sp>
      <p:sp>
        <p:nvSpPr>
          <p:cNvPr id="337" name="Google Shape;337;p21"/>
          <p:cNvSpPr txBox="1"/>
          <p:nvPr/>
        </p:nvSpPr>
        <p:spPr>
          <a:xfrm>
            <a:off x="601830" y="803005"/>
            <a:ext cx="5252434"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#1: </a:t>
            </a:r>
            <a:r>
              <a:rPr b="0" i="0" lang="fr-FR" sz="1800" u="none" cap="none" strike="noStrik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#2: </a:t>
            </a:r>
            <a:r>
              <a:rPr b="0" i="0" lang="fr-FR" sz="1800" u="none" cap="none" strike="noStrike">
                <a:solidFill>
                  <a:srgbClr val="3F3F3F"/>
                </a:solidFill>
                <a:latin typeface="Palatino"/>
                <a:ea typeface="Palatino"/>
                <a:cs typeface="Palatino"/>
                <a:sym typeface="Palatino"/>
              </a:rPr>
              <a:t>What and how do the visual and aural form of the television shows establish the centrality and role of each character?</a:t>
            </a:r>
            <a:endParaRPr/>
          </a:p>
        </p:txBody>
      </p:sp>
      <p:sp>
        <p:nvSpPr>
          <p:cNvPr id="338" name="Google Shape;338;p21"/>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Research Questions</a:t>
            </a:r>
            <a:endParaRPr/>
          </a:p>
        </p:txBody>
      </p:sp>
      <p:pic>
        <p:nvPicPr>
          <p:cNvPr descr="Une image contenant plafond, personne, intérieur&#10;&#10;Description générée automatiquement" id="339" name="Google Shape;339;p21"/>
          <p:cNvPicPr preferRelativeResize="0"/>
          <p:nvPr/>
        </p:nvPicPr>
        <p:blipFill rotWithShape="1">
          <a:blip r:embed="rId4">
            <a:alphaModFix/>
          </a:blip>
          <a:srcRect b="0" l="0" r="0" t="0"/>
          <a:stretch/>
        </p:blipFill>
        <p:spPr>
          <a:xfrm>
            <a:off x="6690709" y="511692"/>
            <a:ext cx="5138935" cy="5355311"/>
          </a:xfrm>
          <a:prstGeom prst="rect">
            <a:avLst/>
          </a:prstGeom>
          <a:noFill/>
          <a:ln>
            <a:noFill/>
          </a:ln>
        </p:spPr>
      </p:pic>
      <p:sp>
        <p:nvSpPr>
          <p:cNvPr id="340" name="Google Shape;340;p21"/>
          <p:cNvSpPr txBox="1"/>
          <p:nvPr/>
        </p:nvSpPr>
        <p:spPr>
          <a:xfrm>
            <a:off x="7922854" y="5928679"/>
            <a:ext cx="26746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Filming on the set of </a:t>
            </a:r>
            <a:r>
              <a:rPr i="1" lang="fr-FR" sz="1050">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22"/>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346" name="Google Shape;346;p22"/>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Research Questions</a:t>
            </a:r>
            <a:endParaRPr sz="1200">
              <a:solidFill>
                <a:srgbClr val="595959"/>
              </a:solidFill>
              <a:latin typeface="Courier"/>
              <a:ea typeface="Courier"/>
              <a:cs typeface="Courier"/>
              <a:sym typeface="Courier"/>
            </a:endParaRPr>
          </a:p>
        </p:txBody>
      </p:sp>
      <p:sp>
        <p:nvSpPr>
          <p:cNvPr id="347" name="Google Shape;347;p22"/>
          <p:cNvSpPr txBox="1"/>
          <p:nvPr/>
        </p:nvSpPr>
        <p:spPr>
          <a:xfrm>
            <a:off x="601830" y="803005"/>
            <a:ext cx="5252434" cy="535531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#1: </a:t>
            </a:r>
            <a:r>
              <a:rPr b="0" i="0" lang="fr-FR" sz="1800" u="none" cap="none" strike="noStrik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#2: </a:t>
            </a:r>
            <a:r>
              <a:rPr b="0" i="0" lang="fr-FR" sz="1800" u="none" cap="none" strike="noStrike">
                <a:solidFill>
                  <a:srgbClr val="3F3F3F"/>
                </a:solidFill>
                <a:latin typeface="Palatino"/>
                <a:ea typeface="Palatino"/>
                <a:cs typeface="Palatino"/>
                <a:sym typeface="Palatino"/>
              </a:rPr>
              <a:t>What and how do the visual and aural form of the television shows establish the centrality and role of each character?</a:t>
            </a:r>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#3: </a:t>
            </a:r>
            <a:r>
              <a:rPr b="0" i="0" lang="fr-FR" sz="1800" u="none" cap="none" strike="noStrike">
                <a:solidFill>
                  <a:srgbClr val="3F3F3F"/>
                </a:solidFill>
                <a:latin typeface="Palatino"/>
                <a:ea typeface="Palatino"/>
                <a:cs typeface="Palatino"/>
                <a:sym typeface="Palatino"/>
              </a:rPr>
              <a:t>What and how do the visual and aural form of the television shows establish relationships and intimacy between pairs of characters?</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Now, let’s turn to some data and methods to let us address these questions.</a:t>
            </a:r>
            <a:endParaRPr/>
          </a:p>
        </p:txBody>
      </p:sp>
      <p:sp>
        <p:nvSpPr>
          <p:cNvPr id="348" name="Google Shape;348;p22"/>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Research Questions</a:t>
            </a:r>
            <a:endParaRPr/>
          </a:p>
        </p:txBody>
      </p:sp>
      <p:pic>
        <p:nvPicPr>
          <p:cNvPr descr="Une image contenant plafond, personne, intérieur&#10;&#10;Description générée automatiquement" id="349" name="Google Shape;349;p22"/>
          <p:cNvPicPr preferRelativeResize="0"/>
          <p:nvPr/>
        </p:nvPicPr>
        <p:blipFill rotWithShape="1">
          <a:blip r:embed="rId4">
            <a:alphaModFix/>
          </a:blip>
          <a:srcRect b="0" l="0" r="0" t="0"/>
          <a:stretch/>
        </p:blipFill>
        <p:spPr>
          <a:xfrm>
            <a:off x="6690709" y="511692"/>
            <a:ext cx="5138935" cy="5355311"/>
          </a:xfrm>
          <a:prstGeom prst="rect">
            <a:avLst/>
          </a:prstGeom>
          <a:noFill/>
          <a:ln>
            <a:noFill/>
          </a:ln>
        </p:spPr>
      </p:pic>
      <p:sp>
        <p:nvSpPr>
          <p:cNvPr id="350" name="Google Shape;350;p22"/>
          <p:cNvSpPr txBox="1"/>
          <p:nvPr/>
        </p:nvSpPr>
        <p:spPr>
          <a:xfrm>
            <a:off x="7922854" y="5928679"/>
            <a:ext cx="26746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Filming on the set of </a:t>
            </a:r>
            <a:r>
              <a:rPr i="1" lang="fr-FR" sz="1050">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3"/>
          <p:cNvSpPr/>
          <p:nvPr/>
        </p:nvSpPr>
        <p:spPr>
          <a:xfrm>
            <a:off x="0" y="0"/>
            <a:ext cx="12192000" cy="6857998"/>
          </a:xfrm>
          <a:prstGeom prst="rect">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23"/>
          <p:cNvSpPr txBox="1"/>
          <p:nvPr/>
        </p:nvSpPr>
        <p:spPr>
          <a:xfrm>
            <a:off x="351724" y="2921167"/>
            <a:ext cx="842429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6000">
                <a:solidFill>
                  <a:srgbClr val="D8D8D8"/>
                </a:solidFill>
                <a:latin typeface="Calibri"/>
                <a:ea typeface="Calibri"/>
                <a:cs typeface="Calibri"/>
                <a:sym typeface="Calibri"/>
              </a:rPr>
              <a:t>4. Data</a:t>
            </a:r>
            <a:endParaRPr/>
          </a:p>
        </p:txBody>
      </p:sp>
      <p:pic>
        <p:nvPicPr>
          <p:cNvPr id="358" name="Google Shape;358;p23"/>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359" name="Google Shape;359;p23"/>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D8D8D8"/>
                </a:solidFill>
                <a:latin typeface="Courier"/>
                <a:ea typeface="Courier"/>
                <a:cs typeface="Courier"/>
                <a:sym typeface="Courier"/>
              </a:rPr>
              <a:t>01 – Visual Style | </a:t>
            </a:r>
            <a:r>
              <a:rPr b="1" lang="fr-FR" sz="1200">
                <a:solidFill>
                  <a:srgbClr val="D8D8D8"/>
                </a:solidFill>
                <a:latin typeface="Courier"/>
                <a:ea typeface="Courier"/>
                <a:cs typeface="Courier"/>
                <a:sym typeface="Courier"/>
              </a:rPr>
              <a:t>Data</a:t>
            </a:r>
            <a:endParaRPr sz="1200">
              <a:solidFill>
                <a:srgbClr val="D8D8D8"/>
              </a:solidFill>
              <a:latin typeface="Courier"/>
              <a:ea typeface="Courier"/>
              <a:cs typeface="Courier"/>
              <a:sym typeface="Couri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4"/>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365" name="Google Shape;365;p24"/>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Data</a:t>
            </a:r>
            <a:endParaRPr sz="1200">
              <a:solidFill>
                <a:srgbClr val="595959"/>
              </a:solidFill>
              <a:latin typeface="Courier"/>
              <a:ea typeface="Courier"/>
              <a:cs typeface="Courier"/>
              <a:sym typeface="Courier"/>
            </a:endParaRPr>
          </a:p>
        </p:txBody>
      </p:sp>
      <p:sp>
        <p:nvSpPr>
          <p:cNvPr id="366" name="Google Shape;366;p24"/>
          <p:cNvSpPr txBox="1"/>
          <p:nvPr/>
        </p:nvSpPr>
        <p:spPr>
          <a:xfrm>
            <a:off x="601830" y="803005"/>
            <a:ext cx="3621094" cy="535531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Collection under study today consists of six family sitcoms from the 1950s and 1960s, all of which feature </a:t>
            </a:r>
            <a:r>
              <a:rPr b="1" lang="fr-FR" sz="1800">
                <a:solidFill>
                  <a:srgbClr val="3F3F3F"/>
                </a:solidFill>
                <a:latin typeface="Palatino"/>
                <a:ea typeface="Palatino"/>
                <a:cs typeface="Palatino"/>
                <a:sym typeface="Palatino"/>
              </a:rPr>
              <a:t>female leads</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first set are three of the most popular family shows from the </a:t>
            </a:r>
            <a:r>
              <a:rPr b="1" lang="fr-FR" sz="1800">
                <a:solidFill>
                  <a:srgbClr val="3F3F3F"/>
                </a:solidFill>
                <a:latin typeface="Palatino"/>
                <a:ea typeface="Palatino"/>
                <a:cs typeface="Palatino"/>
                <a:sym typeface="Palatino"/>
              </a:rPr>
              <a:t>earliest decade </a:t>
            </a:r>
            <a:r>
              <a:rPr lang="fr-FR" sz="1800">
                <a:solidFill>
                  <a:srgbClr val="3F3F3F"/>
                </a:solidFill>
                <a:latin typeface="Palatino"/>
                <a:ea typeface="Palatino"/>
                <a:cs typeface="Palatino"/>
                <a:sym typeface="Palatino"/>
              </a:rPr>
              <a:t>of the Network Era. </a:t>
            </a:r>
            <a:r>
              <a:rPr i="1" lang="fr-FR" sz="1800">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is often connected in scholarship to both </a:t>
            </a:r>
            <a:r>
              <a:rPr i="1" lang="fr-FR" sz="1800">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and </a:t>
            </a:r>
            <a:r>
              <a:rPr i="1" lang="fr-FR" sz="1800">
                <a:solidFill>
                  <a:srgbClr val="3F3F3F"/>
                </a:solidFill>
                <a:latin typeface="Palatino"/>
                <a:ea typeface="Palatino"/>
                <a:cs typeface="Palatino"/>
                <a:sym typeface="Palatino"/>
              </a:rPr>
              <a:t>Dick Van Dyke </a:t>
            </a:r>
            <a:r>
              <a:rPr lang="fr-FR" sz="1800">
                <a:solidFill>
                  <a:srgbClr val="3F3F3F"/>
                </a:solidFill>
                <a:latin typeface="Palatino"/>
                <a:ea typeface="Palatino"/>
                <a:cs typeface="Palatino"/>
                <a:sym typeface="Palatino"/>
              </a:rPr>
              <a:t>(variety shows inside of a sitcom).</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Next, three competing concepts from each of the three networks from the mid-1960s. Each feature an atypical leading female (</a:t>
            </a:r>
            <a:r>
              <a:rPr b="1" lang="fr-FR" sz="1800">
                <a:solidFill>
                  <a:srgbClr val="3F3F3F"/>
                </a:solidFill>
                <a:latin typeface="Palatino"/>
                <a:ea typeface="Palatino"/>
                <a:cs typeface="Palatino"/>
                <a:sym typeface="Palatino"/>
              </a:rPr>
              <a:t>robot</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witch</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genie</a:t>
            </a:r>
            <a:r>
              <a:rPr lang="fr-FR" sz="1800">
                <a:solidFill>
                  <a:srgbClr val="3F3F3F"/>
                </a:solidFill>
                <a:latin typeface="Palatino"/>
                <a:ea typeface="Palatino"/>
                <a:cs typeface="Palatino"/>
                <a:sym typeface="Palatino"/>
              </a:rPr>
              <a:t>), trying to fit into a suburban domestic space.</a:t>
            </a:r>
            <a:endParaRPr/>
          </a:p>
        </p:txBody>
      </p:sp>
      <p:sp>
        <p:nvSpPr>
          <p:cNvPr id="367" name="Google Shape;367;p24"/>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Six Sitcoms</a:t>
            </a:r>
            <a:endParaRPr/>
          </a:p>
        </p:txBody>
      </p:sp>
      <p:pic>
        <p:nvPicPr>
          <p:cNvPr id="368" name="Google Shape;368;p24"/>
          <p:cNvPicPr preferRelativeResize="0"/>
          <p:nvPr/>
        </p:nvPicPr>
        <p:blipFill rotWithShape="1">
          <a:blip r:embed="rId4">
            <a:alphaModFix/>
          </a:blip>
          <a:srcRect b="17711" l="0" r="0" t="0"/>
          <a:stretch/>
        </p:blipFill>
        <p:spPr>
          <a:xfrm>
            <a:off x="4958816" y="3474554"/>
            <a:ext cx="2123563" cy="2623930"/>
          </a:xfrm>
          <a:prstGeom prst="rect">
            <a:avLst/>
          </a:prstGeom>
          <a:noFill/>
          <a:ln>
            <a:noFill/>
          </a:ln>
        </p:spPr>
      </p:pic>
      <p:pic>
        <p:nvPicPr>
          <p:cNvPr id="369" name="Google Shape;369;p24"/>
          <p:cNvPicPr preferRelativeResize="0"/>
          <p:nvPr/>
        </p:nvPicPr>
        <p:blipFill rotWithShape="1">
          <a:blip r:embed="rId5">
            <a:alphaModFix/>
          </a:blip>
          <a:srcRect b="14939" l="0" r="0" t="2638"/>
          <a:stretch/>
        </p:blipFill>
        <p:spPr>
          <a:xfrm>
            <a:off x="4972359" y="335101"/>
            <a:ext cx="2120118" cy="2623930"/>
          </a:xfrm>
          <a:prstGeom prst="rect">
            <a:avLst/>
          </a:prstGeom>
          <a:noFill/>
          <a:ln>
            <a:noFill/>
          </a:ln>
        </p:spPr>
      </p:pic>
      <p:pic>
        <p:nvPicPr>
          <p:cNvPr id="370" name="Google Shape;370;p24"/>
          <p:cNvPicPr preferRelativeResize="0"/>
          <p:nvPr/>
        </p:nvPicPr>
        <p:blipFill rotWithShape="1">
          <a:blip r:embed="rId6">
            <a:alphaModFix/>
          </a:blip>
          <a:srcRect b="0" l="0" r="0" t="0"/>
          <a:stretch/>
        </p:blipFill>
        <p:spPr>
          <a:xfrm>
            <a:off x="7375808" y="340208"/>
            <a:ext cx="2111426" cy="2618823"/>
          </a:xfrm>
          <a:prstGeom prst="rect">
            <a:avLst/>
          </a:prstGeom>
          <a:noFill/>
          <a:ln>
            <a:noFill/>
          </a:ln>
        </p:spPr>
      </p:pic>
      <p:pic>
        <p:nvPicPr>
          <p:cNvPr descr="Barbara Eden and Larry Hagman of 'I Dream of Jeannie'" id="371" name="Google Shape;371;p24"/>
          <p:cNvPicPr preferRelativeResize="0"/>
          <p:nvPr/>
        </p:nvPicPr>
        <p:blipFill rotWithShape="1">
          <a:blip r:embed="rId7">
            <a:alphaModFix/>
          </a:blip>
          <a:srcRect b="0" l="0" r="0" t="4929"/>
          <a:stretch/>
        </p:blipFill>
        <p:spPr>
          <a:xfrm>
            <a:off x="9766210" y="3469969"/>
            <a:ext cx="2116321" cy="2618822"/>
          </a:xfrm>
          <a:prstGeom prst="rect">
            <a:avLst/>
          </a:prstGeom>
          <a:noFill/>
          <a:ln>
            <a:noFill/>
          </a:ln>
        </p:spPr>
      </p:pic>
      <p:pic>
        <p:nvPicPr>
          <p:cNvPr id="372" name="Google Shape;372;p24"/>
          <p:cNvPicPr preferRelativeResize="0"/>
          <p:nvPr/>
        </p:nvPicPr>
        <p:blipFill rotWithShape="1">
          <a:blip r:embed="rId8">
            <a:alphaModFix/>
          </a:blip>
          <a:srcRect b="5082" l="0" r="0" t="0"/>
          <a:stretch/>
        </p:blipFill>
        <p:spPr>
          <a:xfrm>
            <a:off x="7372093" y="3474554"/>
            <a:ext cx="2115410" cy="2614237"/>
          </a:xfrm>
          <a:prstGeom prst="rect">
            <a:avLst/>
          </a:prstGeom>
          <a:noFill/>
          <a:ln>
            <a:noFill/>
          </a:ln>
        </p:spPr>
      </p:pic>
      <p:sp>
        <p:nvSpPr>
          <p:cNvPr id="373" name="Google Shape;373;p24"/>
          <p:cNvSpPr txBox="1"/>
          <p:nvPr/>
        </p:nvSpPr>
        <p:spPr>
          <a:xfrm>
            <a:off x="7092477" y="2984592"/>
            <a:ext cx="26746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The Donna Reed Show </a:t>
            </a:r>
            <a:r>
              <a:rPr lang="fr-FR" sz="1050">
                <a:solidFill>
                  <a:srgbClr val="7F7F7F"/>
                </a:solidFill>
                <a:latin typeface="Palatino"/>
                <a:ea typeface="Palatino"/>
                <a:cs typeface="Palatino"/>
                <a:sym typeface="Palatino"/>
              </a:rPr>
              <a:t>(ABC; 1958–1966)</a:t>
            </a:r>
            <a:endParaRPr/>
          </a:p>
        </p:txBody>
      </p:sp>
      <p:sp>
        <p:nvSpPr>
          <p:cNvPr id="374" name="Google Shape;374;p24"/>
          <p:cNvSpPr txBox="1"/>
          <p:nvPr/>
        </p:nvSpPr>
        <p:spPr>
          <a:xfrm>
            <a:off x="4683275" y="6129471"/>
            <a:ext cx="26746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My Living Doll </a:t>
            </a:r>
            <a:r>
              <a:rPr lang="fr-FR" sz="1050">
                <a:solidFill>
                  <a:srgbClr val="7F7F7F"/>
                </a:solidFill>
                <a:latin typeface="Palatino"/>
                <a:ea typeface="Palatino"/>
                <a:cs typeface="Palatino"/>
                <a:sym typeface="Palatino"/>
              </a:rPr>
              <a:t>(CBS; 1964–1965)</a:t>
            </a:r>
            <a:endParaRPr/>
          </a:p>
        </p:txBody>
      </p:sp>
      <p:sp>
        <p:nvSpPr>
          <p:cNvPr id="375" name="Google Shape;375;p24"/>
          <p:cNvSpPr txBox="1"/>
          <p:nvPr/>
        </p:nvSpPr>
        <p:spPr>
          <a:xfrm>
            <a:off x="4695096" y="2995125"/>
            <a:ext cx="26746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I Love Lucy </a:t>
            </a:r>
            <a:r>
              <a:rPr lang="fr-FR" sz="1050">
                <a:solidFill>
                  <a:srgbClr val="7F7F7F"/>
                </a:solidFill>
                <a:latin typeface="Palatino"/>
                <a:ea typeface="Palatino"/>
                <a:cs typeface="Palatino"/>
                <a:sym typeface="Palatino"/>
              </a:rPr>
              <a:t>(CBS; 1951–1957)</a:t>
            </a:r>
            <a:endParaRPr/>
          </a:p>
        </p:txBody>
      </p:sp>
      <p:sp>
        <p:nvSpPr>
          <p:cNvPr id="376" name="Google Shape;376;p24"/>
          <p:cNvSpPr txBox="1"/>
          <p:nvPr/>
        </p:nvSpPr>
        <p:spPr>
          <a:xfrm>
            <a:off x="9517357" y="6129471"/>
            <a:ext cx="26746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I Dream of Jeannie </a:t>
            </a:r>
            <a:r>
              <a:rPr lang="fr-FR" sz="1050">
                <a:solidFill>
                  <a:srgbClr val="7F7F7F"/>
                </a:solidFill>
                <a:latin typeface="Palatino"/>
                <a:ea typeface="Palatino"/>
                <a:cs typeface="Palatino"/>
                <a:sym typeface="Palatino"/>
              </a:rPr>
              <a:t>(NBC; 1965–1970)</a:t>
            </a:r>
            <a:endParaRPr/>
          </a:p>
        </p:txBody>
      </p:sp>
      <p:sp>
        <p:nvSpPr>
          <p:cNvPr id="377" name="Google Shape;377;p24"/>
          <p:cNvSpPr txBox="1"/>
          <p:nvPr/>
        </p:nvSpPr>
        <p:spPr>
          <a:xfrm>
            <a:off x="7100316" y="6129471"/>
            <a:ext cx="26746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(ABC; 1964–1972)</a:t>
            </a:r>
            <a:endParaRPr/>
          </a:p>
        </p:txBody>
      </p:sp>
      <p:pic>
        <p:nvPicPr>
          <p:cNvPr id="378" name="Google Shape;378;p24"/>
          <p:cNvPicPr preferRelativeResize="0"/>
          <p:nvPr/>
        </p:nvPicPr>
        <p:blipFill rotWithShape="1">
          <a:blip r:embed="rId9">
            <a:alphaModFix/>
          </a:blip>
          <a:srcRect b="7812" l="26102" r="19034" t="8214"/>
          <a:stretch/>
        </p:blipFill>
        <p:spPr>
          <a:xfrm>
            <a:off x="9767120" y="318734"/>
            <a:ext cx="2115411" cy="2618822"/>
          </a:xfrm>
          <a:prstGeom prst="rect">
            <a:avLst/>
          </a:prstGeom>
          <a:noFill/>
          <a:ln>
            <a:noFill/>
          </a:ln>
        </p:spPr>
      </p:pic>
      <p:sp>
        <p:nvSpPr>
          <p:cNvPr id="379" name="Google Shape;379;p24"/>
          <p:cNvSpPr txBox="1"/>
          <p:nvPr/>
        </p:nvSpPr>
        <p:spPr>
          <a:xfrm>
            <a:off x="9487234" y="2978687"/>
            <a:ext cx="26746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Dick Van Dyke Show </a:t>
            </a:r>
            <a:r>
              <a:rPr lang="fr-FR" sz="1050">
                <a:solidFill>
                  <a:srgbClr val="7F7F7F"/>
                </a:solidFill>
                <a:latin typeface="Palatino"/>
                <a:ea typeface="Palatino"/>
                <a:cs typeface="Palatino"/>
                <a:sym typeface="Palatino"/>
              </a:rPr>
              <a:t>(CBS; 1961–1966)</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25"/>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385" name="Google Shape;385;p25"/>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Data</a:t>
            </a:r>
            <a:endParaRPr sz="1200">
              <a:solidFill>
                <a:srgbClr val="595959"/>
              </a:solidFill>
              <a:latin typeface="Courier"/>
              <a:ea typeface="Courier"/>
              <a:cs typeface="Courier"/>
              <a:sym typeface="Courier"/>
            </a:endParaRPr>
          </a:p>
        </p:txBody>
      </p:sp>
      <p:sp>
        <p:nvSpPr>
          <p:cNvPr id="386" name="Google Shape;386;p25"/>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Data</a:t>
            </a:r>
            <a:endParaRPr/>
          </a:p>
        </p:txBody>
      </p:sp>
      <p:sp>
        <p:nvSpPr>
          <p:cNvPr id="387" name="Google Shape;387;p25"/>
          <p:cNvSpPr txBox="1"/>
          <p:nvPr/>
        </p:nvSpPr>
        <p:spPr>
          <a:xfrm>
            <a:off x="601830" y="803005"/>
            <a:ext cx="5252434" cy="563231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Extracted files from every available epsiode of each series using commerically produced DVDs. </a:t>
            </a:r>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0" i="0" lang="fr-FR" sz="1800" u="none" cap="none" strike="noStrike">
                <a:solidFill>
                  <a:srgbClr val="3F3F3F"/>
                </a:solidFill>
                <a:latin typeface="Palatino"/>
                <a:ea typeface="Palatino"/>
                <a:cs typeface="Palatino"/>
                <a:sym typeface="Palatino"/>
              </a:rPr>
              <a:t>– </a:t>
            </a:r>
            <a:r>
              <a:rPr b="1" i="0" lang="fr-FR" sz="1800" u="none" cap="none" strike="noStrike">
                <a:solidFill>
                  <a:srgbClr val="3F3F3F"/>
                </a:solidFill>
                <a:latin typeface="Palatino"/>
                <a:ea typeface="Palatino"/>
                <a:cs typeface="Palatino"/>
                <a:sym typeface="Palatino"/>
              </a:rPr>
              <a:t>918</a:t>
            </a:r>
            <a:r>
              <a:rPr b="0" i="0" lang="fr-FR" sz="1800" u="none" cap="none" strike="noStrike">
                <a:solidFill>
                  <a:srgbClr val="3F3F3F"/>
                </a:solidFill>
                <a:latin typeface="Palatino"/>
                <a:ea typeface="Palatino"/>
                <a:cs typeface="Palatino"/>
                <a:sym typeface="Palatino"/>
              </a:rPr>
              <a:t> episodes across </a:t>
            </a:r>
            <a:r>
              <a:rPr b="1" i="0" lang="fr-FR" sz="1800" u="none" cap="none" strike="noStrike">
                <a:solidFill>
                  <a:srgbClr val="3F3F3F"/>
                </a:solidFill>
                <a:latin typeface="Palatino"/>
                <a:ea typeface="Palatino"/>
                <a:cs typeface="Palatino"/>
                <a:sym typeface="Palatino"/>
              </a:rPr>
              <a:t>30 </a:t>
            </a:r>
            <a:r>
              <a:rPr b="0" i="0" lang="fr-FR" sz="1800" u="none" cap="none" strike="noStrike">
                <a:solidFill>
                  <a:srgbClr val="3F3F3F"/>
                </a:solidFill>
                <a:latin typeface="Palatino"/>
                <a:ea typeface="Palatino"/>
                <a:cs typeface="Palatino"/>
                <a:sym typeface="Palatino"/>
              </a:rPr>
              <a:t>seasons</a:t>
            </a:r>
            <a:endParaRPr/>
          </a:p>
          <a:p>
            <a:pPr indent="0" lvl="1" marL="457200" marR="0" rtl="0" algn="just">
              <a:spcBef>
                <a:spcPts val="0"/>
              </a:spcBef>
              <a:spcAft>
                <a:spcPts val="0"/>
              </a:spcAft>
              <a:buNone/>
            </a:pPr>
            <a:r>
              <a:rPr b="0" i="0" lang="fr-FR" sz="1800" u="none" cap="none" strike="noStrike">
                <a:solidFill>
                  <a:srgbClr val="3F3F3F"/>
                </a:solidFill>
                <a:latin typeface="Palatino"/>
                <a:ea typeface="Palatino"/>
                <a:cs typeface="Palatino"/>
                <a:sym typeface="Palatino"/>
              </a:rPr>
              <a:t>– </a:t>
            </a:r>
            <a:r>
              <a:rPr b="1" i="0" lang="fr-FR" sz="1800" u="none" cap="none" strike="noStrike">
                <a:solidFill>
                  <a:srgbClr val="3F3F3F"/>
                </a:solidFill>
                <a:latin typeface="Palatino"/>
                <a:ea typeface="Palatino"/>
                <a:cs typeface="Palatino"/>
                <a:sym typeface="Palatino"/>
              </a:rPr>
              <a:t>28 TB </a:t>
            </a:r>
            <a:r>
              <a:rPr b="0" i="0" lang="fr-FR" sz="1800" u="none" cap="none" strike="noStrike">
                <a:solidFill>
                  <a:srgbClr val="3F3F3F"/>
                </a:solidFill>
                <a:latin typeface="Palatino"/>
                <a:ea typeface="Palatino"/>
                <a:cs typeface="Palatino"/>
                <a:sym typeface="Palatino"/>
              </a:rPr>
              <a:t>of material (uncompressed)</a:t>
            </a:r>
            <a:endParaRPr/>
          </a:p>
          <a:p>
            <a:pPr indent="0" lvl="1" marL="457200" marR="0" rtl="0" algn="just">
              <a:spcBef>
                <a:spcPts val="0"/>
              </a:spcBef>
              <a:spcAft>
                <a:spcPts val="0"/>
              </a:spcAft>
              <a:buNone/>
            </a:pPr>
            <a:r>
              <a:rPr b="0" i="0" lang="fr-FR" sz="1800" u="none" cap="none" strike="noStrike">
                <a:solidFill>
                  <a:srgbClr val="3F3F3F"/>
                </a:solidFill>
                <a:latin typeface="Palatino"/>
                <a:ea typeface="Palatino"/>
                <a:cs typeface="Palatino"/>
                <a:sym typeface="Palatino"/>
              </a:rPr>
              <a:t>– </a:t>
            </a:r>
            <a:r>
              <a:rPr b="1" i="0" lang="fr-FR" sz="1800" u="none" cap="none" strike="noStrike">
                <a:solidFill>
                  <a:srgbClr val="3F3F3F"/>
                </a:solidFill>
                <a:latin typeface="Palatino"/>
                <a:ea typeface="Palatino"/>
                <a:cs typeface="Palatino"/>
                <a:sym typeface="Palatino"/>
              </a:rPr>
              <a:t>video</a:t>
            </a:r>
            <a:r>
              <a:rPr b="0" i="0" lang="fr-FR" sz="1800" u="none" cap="none" strike="noStrike">
                <a:solidFill>
                  <a:srgbClr val="3F3F3F"/>
                </a:solidFill>
                <a:latin typeface="Palatino"/>
                <a:ea typeface="Palatino"/>
                <a:cs typeface="Palatino"/>
                <a:sym typeface="Palatino"/>
              </a:rPr>
              <a:t>, </a:t>
            </a:r>
            <a:r>
              <a:rPr b="1" i="0" lang="fr-FR" sz="1800" u="none" cap="none" strike="noStrike">
                <a:solidFill>
                  <a:srgbClr val="3F3F3F"/>
                </a:solidFill>
                <a:latin typeface="Palatino"/>
                <a:ea typeface="Palatino"/>
                <a:cs typeface="Palatino"/>
                <a:sym typeface="Palatino"/>
              </a:rPr>
              <a:t>audio</a:t>
            </a:r>
            <a:r>
              <a:rPr b="0" i="0" lang="fr-FR" sz="1800" u="none" cap="none" strike="noStrike">
                <a:solidFill>
                  <a:srgbClr val="3F3F3F"/>
                </a:solidFill>
                <a:latin typeface="Palatino"/>
                <a:ea typeface="Palatino"/>
                <a:cs typeface="Palatino"/>
                <a:sym typeface="Palatino"/>
              </a:rPr>
              <a:t>, </a:t>
            </a:r>
            <a:r>
              <a:rPr b="1" i="0" lang="fr-FR" sz="1800" u="none" cap="none" strike="noStrike">
                <a:solidFill>
                  <a:srgbClr val="3F3F3F"/>
                </a:solidFill>
                <a:latin typeface="Palatino"/>
                <a:ea typeface="Palatino"/>
                <a:cs typeface="Palatino"/>
                <a:sym typeface="Palatino"/>
              </a:rPr>
              <a:t>chapter breaks</a:t>
            </a:r>
            <a:r>
              <a:rPr b="0" i="0" lang="fr-FR" sz="1800" u="none" cap="none" strike="noStrike">
                <a:solidFill>
                  <a:srgbClr val="3F3F3F"/>
                </a:solidFill>
                <a:latin typeface="Palatino"/>
                <a:ea typeface="Palatino"/>
                <a:cs typeface="Palatino"/>
                <a:sym typeface="Palatino"/>
              </a:rPr>
              <a:t>, and </a:t>
            </a:r>
            <a:r>
              <a:rPr b="1" i="0" lang="fr-FR" sz="1800" u="none" cap="none" strike="noStrike">
                <a:solidFill>
                  <a:srgbClr val="3F3F3F"/>
                </a:solidFill>
                <a:latin typeface="Palatino"/>
                <a:ea typeface="Palatino"/>
                <a:cs typeface="Palatino"/>
                <a:sym typeface="Palatino"/>
              </a:rPr>
              <a:t>subtitles</a:t>
            </a:r>
            <a:endParaRPr/>
          </a:p>
          <a:p>
            <a:pPr indent="0" lvl="1" marL="457200" marR="0" rtl="0" algn="just">
              <a:spcBef>
                <a:spcPts val="0"/>
              </a:spcBef>
              <a:spcAft>
                <a:spcPts val="0"/>
              </a:spcAft>
              <a:buNone/>
            </a:pPr>
            <a:r>
              <a:t/>
            </a:r>
            <a:endParaRPr b="1" i="0" sz="1800" u="none" cap="none" strike="noStrike">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We have complete sets for 4 of the shows (</a:t>
            </a:r>
            <a:r>
              <a:rPr i="1" lang="fr-FR" sz="1800">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a:t>
            </a:r>
            <a:r>
              <a:rPr i="1" lang="fr-FR" sz="1800">
                <a:solidFill>
                  <a:srgbClr val="3F3F3F"/>
                </a:solidFill>
                <a:latin typeface="Palatino"/>
                <a:ea typeface="Palatino"/>
                <a:cs typeface="Palatino"/>
                <a:sym typeface="Palatino"/>
              </a:rPr>
              <a:t>Dick Van Dyke</a:t>
            </a:r>
            <a:r>
              <a:rPr lang="fr-FR" sz="1800">
                <a:solidFill>
                  <a:srgbClr val="3F3F3F"/>
                </a:solidFill>
                <a:latin typeface="Palatino"/>
                <a:ea typeface="Palatino"/>
                <a:cs typeface="Palatino"/>
                <a:sym typeface="Palatino"/>
              </a:rPr>
              <a:t>, </a:t>
            </a:r>
            <a:r>
              <a:rPr i="1" lang="fr-FR" sz="1800">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and, </a:t>
            </a:r>
            <a:r>
              <a:rPr i="1" lang="fr-FR" sz="1800">
                <a:solidFill>
                  <a:srgbClr val="3F3F3F"/>
                </a:solidFill>
                <a:latin typeface="Palatino"/>
                <a:ea typeface="Palatino"/>
                <a:cs typeface="Palatino"/>
                <a:sym typeface="Palatino"/>
              </a:rPr>
              <a:t>Jeannie). </a:t>
            </a:r>
            <a:r>
              <a:rPr lang="fr-FR" sz="1800">
                <a:solidFill>
                  <a:srgbClr val="3F3F3F"/>
                </a:solidFill>
                <a:latin typeface="Palatino"/>
                <a:ea typeface="Palatino"/>
                <a:cs typeface="Palatino"/>
                <a:sym typeface="Palatino"/>
              </a:rPr>
              <a:t>Only the first 5 seasons of </a:t>
            </a:r>
            <a:r>
              <a:rPr i="1" lang="fr-FR" sz="1800">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have been released and all but 10 episodes of </a:t>
            </a:r>
            <a:r>
              <a:rPr i="1" lang="fr-FR" sz="1800">
                <a:solidFill>
                  <a:srgbClr val="3F3F3F"/>
                </a:solidFill>
                <a:latin typeface="Palatino"/>
                <a:ea typeface="Palatino"/>
                <a:cs typeface="Palatino"/>
                <a:sym typeface="Palatino"/>
              </a:rPr>
              <a:t>My Living Doll</a:t>
            </a:r>
            <a:r>
              <a:rPr lang="fr-FR" sz="1800">
                <a:solidFill>
                  <a:srgbClr val="3F3F3F"/>
                </a:solidFill>
                <a:latin typeface="Palatino"/>
                <a:ea typeface="Palatino"/>
                <a:cs typeface="Palatino"/>
                <a:sym typeface="Palatino"/>
              </a:rPr>
              <a:t> have been lost.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first two seasons of </a:t>
            </a:r>
            <a:r>
              <a:rPr i="1" lang="fr-FR" sz="1800">
                <a:solidFill>
                  <a:srgbClr val="3F3F3F"/>
                </a:solidFill>
                <a:latin typeface="Palatino"/>
                <a:ea typeface="Palatino"/>
                <a:cs typeface="Palatino"/>
                <a:sym typeface="Palatino"/>
              </a:rPr>
              <a:t>Bewitched</a:t>
            </a:r>
            <a:r>
              <a:rPr b="1" i="1" lang="fr-FR" sz="1800">
                <a:solidFill>
                  <a:srgbClr val="3F3F3F"/>
                </a:solidFill>
                <a:latin typeface="Palatino"/>
                <a:ea typeface="Palatino"/>
                <a:cs typeface="Palatino"/>
                <a:sym typeface="Palatino"/>
              </a:rPr>
              <a:t> </a:t>
            </a:r>
            <a:r>
              <a:rPr lang="fr-FR" sz="1800">
                <a:solidFill>
                  <a:srgbClr val="3F3F3F"/>
                </a:solidFill>
                <a:latin typeface="Palatino"/>
                <a:ea typeface="Palatino"/>
                <a:cs typeface="Palatino"/>
                <a:sym typeface="Palatino"/>
              </a:rPr>
              <a:t>and first season of </a:t>
            </a:r>
            <a:r>
              <a:rPr i="1" lang="fr-FR" sz="1800">
                <a:solidFill>
                  <a:srgbClr val="3F3F3F"/>
                </a:solidFill>
                <a:latin typeface="Palatino"/>
                <a:ea typeface="Palatino"/>
                <a:cs typeface="Palatino"/>
                <a:sym typeface="Palatino"/>
              </a:rPr>
              <a:t>Jeannie</a:t>
            </a:r>
            <a:r>
              <a:rPr lang="fr-FR" sz="1800">
                <a:solidFill>
                  <a:srgbClr val="3F3F3F"/>
                </a:solidFill>
                <a:latin typeface="Palatino"/>
                <a:ea typeface="Palatino"/>
                <a:cs typeface="Palatino"/>
                <a:sym typeface="Palatino"/>
              </a:rPr>
              <a:t> were shot in B&amp;W. Using the </a:t>
            </a:r>
            <a:r>
              <a:rPr b="1" lang="fr-FR" sz="1800">
                <a:solidFill>
                  <a:srgbClr val="3F3F3F"/>
                </a:solidFill>
                <a:latin typeface="Palatino"/>
                <a:ea typeface="Palatino"/>
                <a:cs typeface="Palatino"/>
                <a:sym typeface="Palatino"/>
              </a:rPr>
              <a:t>colorized</a:t>
            </a:r>
            <a:r>
              <a:rPr lang="fr-FR" sz="1800">
                <a:solidFill>
                  <a:srgbClr val="3F3F3F"/>
                </a:solidFill>
                <a:latin typeface="Palatino"/>
                <a:ea typeface="Palatino"/>
                <a:cs typeface="Palatino"/>
                <a:sym typeface="Palatino"/>
              </a:rPr>
              <a:t> version released that is most commonly syndicated and released on DVD.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Allowed exception to </a:t>
            </a:r>
            <a:r>
              <a:rPr b="1" lang="fr-FR" sz="1800">
                <a:solidFill>
                  <a:srgbClr val="3F3F3F"/>
                </a:solidFill>
                <a:latin typeface="Palatino"/>
                <a:ea typeface="Palatino"/>
                <a:cs typeface="Palatino"/>
                <a:sym typeface="Palatino"/>
              </a:rPr>
              <a:t>DMCA § 1201</a:t>
            </a:r>
            <a:r>
              <a:rPr lang="fr-FR" sz="1800">
                <a:solidFill>
                  <a:srgbClr val="3F3F3F"/>
                </a:solidFill>
                <a:latin typeface="Palatino"/>
                <a:ea typeface="Palatino"/>
                <a:cs typeface="Palatino"/>
                <a:sym typeface="Palatino"/>
              </a:rPr>
              <a:t>. Thanks to work with  Samuelson Law Clinic at UC Berkeley.</a:t>
            </a:r>
            <a:endParaRPr/>
          </a:p>
        </p:txBody>
      </p:sp>
      <p:pic>
        <p:nvPicPr>
          <p:cNvPr descr="Bewitched - The Complete Series" id="388" name="Google Shape;388;p25"/>
          <p:cNvPicPr preferRelativeResize="0"/>
          <p:nvPr/>
        </p:nvPicPr>
        <p:blipFill rotWithShape="1">
          <a:blip r:embed="rId4">
            <a:alphaModFix/>
          </a:blip>
          <a:srcRect b="0" l="0" r="0" t="0"/>
          <a:stretch/>
        </p:blipFill>
        <p:spPr>
          <a:xfrm>
            <a:off x="8134535" y="3326333"/>
            <a:ext cx="1878271" cy="2677047"/>
          </a:xfrm>
          <a:prstGeom prst="rect">
            <a:avLst/>
          </a:prstGeom>
          <a:noFill/>
          <a:ln>
            <a:noFill/>
          </a:ln>
        </p:spPr>
      </p:pic>
      <p:pic>
        <p:nvPicPr>
          <p:cNvPr descr="I Dream of Jeannie: The Complete Series DVD" id="389" name="Google Shape;389;p25"/>
          <p:cNvPicPr preferRelativeResize="0"/>
          <p:nvPr/>
        </p:nvPicPr>
        <p:blipFill rotWithShape="1">
          <a:blip r:embed="rId5">
            <a:alphaModFix/>
          </a:blip>
          <a:srcRect b="0" l="0" r="0" t="0"/>
          <a:stretch/>
        </p:blipFill>
        <p:spPr>
          <a:xfrm>
            <a:off x="10156866" y="3342942"/>
            <a:ext cx="1869083" cy="2660440"/>
          </a:xfrm>
          <a:prstGeom prst="rect">
            <a:avLst/>
          </a:prstGeom>
          <a:noFill/>
          <a:ln>
            <a:noFill/>
          </a:ln>
        </p:spPr>
      </p:pic>
      <p:pic>
        <p:nvPicPr>
          <p:cNvPr descr="The Donna Reed Show: Season 2" id="390" name="Google Shape;390;p25"/>
          <p:cNvPicPr preferRelativeResize="0"/>
          <p:nvPr/>
        </p:nvPicPr>
        <p:blipFill rotWithShape="1">
          <a:blip r:embed="rId6">
            <a:alphaModFix/>
          </a:blip>
          <a:srcRect b="0" l="0" r="0" t="0"/>
          <a:stretch/>
        </p:blipFill>
        <p:spPr>
          <a:xfrm>
            <a:off x="8146056" y="686301"/>
            <a:ext cx="1784940" cy="2519916"/>
          </a:xfrm>
          <a:prstGeom prst="rect">
            <a:avLst/>
          </a:prstGeom>
          <a:noFill/>
          <a:ln>
            <a:noFill/>
          </a:ln>
        </p:spPr>
      </p:pic>
      <p:pic>
        <p:nvPicPr>
          <p:cNvPr id="391" name="Google Shape;391;p25"/>
          <p:cNvPicPr preferRelativeResize="0"/>
          <p:nvPr/>
        </p:nvPicPr>
        <p:blipFill rotWithShape="1">
          <a:blip r:embed="rId7">
            <a:alphaModFix/>
          </a:blip>
          <a:srcRect b="0" l="0" r="0" t="0"/>
          <a:stretch/>
        </p:blipFill>
        <p:spPr>
          <a:xfrm>
            <a:off x="6076974" y="686301"/>
            <a:ext cx="1878271" cy="2519916"/>
          </a:xfrm>
          <a:prstGeom prst="rect">
            <a:avLst/>
          </a:prstGeom>
          <a:noFill/>
          <a:ln>
            <a:noFill/>
          </a:ln>
        </p:spPr>
      </p:pic>
      <p:pic>
        <p:nvPicPr>
          <p:cNvPr id="392" name="Google Shape;392;p25"/>
          <p:cNvPicPr preferRelativeResize="0"/>
          <p:nvPr/>
        </p:nvPicPr>
        <p:blipFill rotWithShape="1">
          <a:blip r:embed="rId8">
            <a:alphaModFix/>
          </a:blip>
          <a:srcRect b="0" l="0" r="0" t="0"/>
          <a:stretch/>
        </p:blipFill>
        <p:spPr>
          <a:xfrm>
            <a:off x="10121807" y="686301"/>
            <a:ext cx="1900017" cy="2519916"/>
          </a:xfrm>
          <a:prstGeom prst="rect">
            <a:avLst/>
          </a:prstGeom>
          <a:noFill/>
          <a:ln>
            <a:noFill/>
          </a:ln>
        </p:spPr>
      </p:pic>
      <p:pic>
        <p:nvPicPr>
          <p:cNvPr descr="My Living Doll: The Official Collection 1 [DVD] [1964] [US Import]" id="393" name="Google Shape;393;p25"/>
          <p:cNvPicPr preferRelativeResize="0"/>
          <p:nvPr/>
        </p:nvPicPr>
        <p:blipFill rotWithShape="1">
          <a:blip r:embed="rId9">
            <a:alphaModFix/>
          </a:blip>
          <a:srcRect b="0" l="0" r="0" t="0"/>
          <a:stretch/>
        </p:blipFill>
        <p:spPr>
          <a:xfrm>
            <a:off x="6076974" y="3342941"/>
            <a:ext cx="1878271" cy="26604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6"/>
          <p:cNvSpPr/>
          <p:nvPr/>
        </p:nvSpPr>
        <p:spPr>
          <a:xfrm>
            <a:off x="0" y="0"/>
            <a:ext cx="12192000" cy="6857998"/>
          </a:xfrm>
          <a:prstGeom prst="rect">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26"/>
          <p:cNvSpPr txBox="1"/>
          <p:nvPr/>
        </p:nvSpPr>
        <p:spPr>
          <a:xfrm>
            <a:off x="351724" y="2921167"/>
            <a:ext cx="842429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6000">
                <a:solidFill>
                  <a:srgbClr val="D8D8D8"/>
                </a:solidFill>
                <a:latin typeface="Calibri"/>
                <a:ea typeface="Calibri"/>
                <a:cs typeface="Calibri"/>
                <a:sym typeface="Calibri"/>
              </a:rPr>
              <a:t>5. Methods</a:t>
            </a:r>
            <a:endParaRPr/>
          </a:p>
        </p:txBody>
      </p:sp>
      <p:pic>
        <p:nvPicPr>
          <p:cNvPr id="401" name="Google Shape;401;p26"/>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402" name="Google Shape;402;p26"/>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D8D8D8"/>
                </a:solidFill>
                <a:latin typeface="Courier"/>
                <a:ea typeface="Courier"/>
                <a:cs typeface="Courier"/>
                <a:sym typeface="Courier"/>
              </a:rPr>
              <a:t>01 – Six TV Families| </a:t>
            </a:r>
            <a:r>
              <a:rPr b="1" lang="fr-FR" sz="1200">
                <a:solidFill>
                  <a:srgbClr val="D8D8D8"/>
                </a:solidFill>
                <a:latin typeface="Courier"/>
                <a:ea typeface="Courier"/>
                <a:cs typeface="Courier"/>
                <a:sym typeface="Courier"/>
              </a:rPr>
              <a:t>Methods</a:t>
            </a:r>
            <a:endParaRPr sz="1200">
              <a:solidFill>
                <a:srgbClr val="D8D8D8"/>
              </a:solidFill>
              <a:latin typeface="Courier"/>
              <a:ea typeface="Courier"/>
              <a:cs typeface="Courier"/>
              <a:sym typeface="Couri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27"/>
          <p:cNvPicPr preferRelativeResize="0"/>
          <p:nvPr/>
        </p:nvPicPr>
        <p:blipFill rotWithShape="1">
          <a:blip r:embed="rId3">
            <a:alphaModFix amt="79000"/>
          </a:blip>
          <a:srcRect b="14493" l="0" r="0" t="14638"/>
          <a:stretch/>
        </p:blipFill>
        <p:spPr>
          <a:xfrm>
            <a:off x="6379988" y="681943"/>
            <a:ext cx="5252432" cy="5583564"/>
          </a:xfrm>
          <a:prstGeom prst="rect">
            <a:avLst/>
          </a:prstGeom>
          <a:solidFill>
            <a:schemeClr val="dk1">
              <a:alpha val="19215"/>
            </a:schemeClr>
          </a:solidFill>
          <a:ln>
            <a:noFill/>
          </a:ln>
        </p:spPr>
      </p:pic>
      <p:pic>
        <p:nvPicPr>
          <p:cNvPr id="408" name="Google Shape;408;p27"/>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409" name="Google Shape;409;p27"/>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10" name="Google Shape;410;p27"/>
          <p:cNvSpPr txBox="1"/>
          <p:nvPr/>
        </p:nvSpPr>
        <p:spPr>
          <a:xfrm>
            <a:off x="601830" y="803005"/>
            <a:ext cx="5252434"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b="1" lang="fr-FR" sz="1800">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shot boundary detection </a:t>
            </a:r>
            <a:endParaRPr/>
          </a:p>
        </p:txBody>
      </p:sp>
      <p:sp>
        <p:nvSpPr>
          <p:cNvPr id="411" name="Google Shape;411;p27"/>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Methods</a:t>
            </a:r>
            <a:endParaRPr/>
          </a:p>
        </p:txBody>
      </p:sp>
      <p:sp>
        <p:nvSpPr>
          <p:cNvPr id="412" name="Google Shape;412;p27"/>
          <p:cNvSpPr txBox="1"/>
          <p:nvPr/>
        </p:nvSpPr>
        <p:spPr>
          <a:xfrm>
            <a:off x="559579" y="5850009"/>
            <a:ext cx="5252434" cy="4154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28"/>
          <p:cNvPicPr preferRelativeResize="0"/>
          <p:nvPr/>
        </p:nvPicPr>
        <p:blipFill rotWithShape="1">
          <a:blip r:embed="rId3">
            <a:alphaModFix amt="57000"/>
          </a:blip>
          <a:srcRect b="14493" l="0" r="0" t="14638"/>
          <a:stretch/>
        </p:blipFill>
        <p:spPr>
          <a:xfrm>
            <a:off x="6379988" y="681943"/>
            <a:ext cx="5252432" cy="5583564"/>
          </a:xfrm>
          <a:prstGeom prst="rect">
            <a:avLst/>
          </a:prstGeom>
          <a:solidFill>
            <a:schemeClr val="dk1">
              <a:alpha val="19215"/>
            </a:schemeClr>
          </a:solidFill>
          <a:ln>
            <a:noFill/>
          </a:ln>
        </p:spPr>
      </p:pic>
      <p:pic>
        <p:nvPicPr>
          <p:cNvPr id="419" name="Google Shape;419;p28"/>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420" name="Google Shape;420;p28"/>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21" name="Google Shape;421;p28"/>
          <p:cNvSpPr txBox="1"/>
          <p:nvPr/>
        </p:nvSpPr>
        <p:spPr>
          <a:xfrm>
            <a:off x="601830" y="803005"/>
            <a:ext cx="5252434"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b="1" lang="fr-FR" sz="1800">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shot boundary detection </a:t>
            </a:r>
            <a:endParaRPr/>
          </a:p>
        </p:txBody>
      </p:sp>
      <p:sp>
        <p:nvSpPr>
          <p:cNvPr id="422" name="Google Shape;422;p28"/>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Methods</a:t>
            </a:r>
            <a:endParaRPr/>
          </a:p>
        </p:txBody>
      </p:sp>
      <p:sp>
        <p:nvSpPr>
          <p:cNvPr id="423" name="Google Shape;423;p28"/>
          <p:cNvSpPr txBox="1"/>
          <p:nvPr/>
        </p:nvSpPr>
        <p:spPr>
          <a:xfrm>
            <a:off x="559579" y="5850009"/>
            <a:ext cx="5252434" cy="4154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
        <p:nvSpPr>
          <p:cNvPr id="424" name="Google Shape;424;p28"/>
          <p:cNvSpPr/>
          <p:nvPr/>
        </p:nvSpPr>
        <p:spPr>
          <a:xfrm>
            <a:off x="10110599" y="2349581"/>
            <a:ext cx="45719" cy="552645"/>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28"/>
          <p:cNvSpPr/>
          <p:nvPr/>
        </p:nvSpPr>
        <p:spPr>
          <a:xfrm>
            <a:off x="7112295" y="4599138"/>
            <a:ext cx="45719" cy="552645"/>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28"/>
          <p:cNvSpPr/>
          <p:nvPr/>
        </p:nvSpPr>
        <p:spPr>
          <a:xfrm>
            <a:off x="10087739" y="5151783"/>
            <a:ext cx="45719" cy="552645"/>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8"/>
          <p:cNvSpPr/>
          <p:nvPr/>
        </p:nvSpPr>
        <p:spPr>
          <a:xfrm>
            <a:off x="10866304" y="5702924"/>
            <a:ext cx="45719" cy="552644"/>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8"/>
          <p:cNvSpPr/>
          <p:nvPr/>
        </p:nvSpPr>
        <p:spPr>
          <a:xfrm rot="5400000">
            <a:off x="8255231" y="1036921"/>
            <a:ext cx="45719" cy="3776330"/>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28"/>
          <p:cNvSpPr/>
          <p:nvPr/>
        </p:nvSpPr>
        <p:spPr>
          <a:xfrm rot="5400000">
            <a:off x="9365897" y="2368395"/>
            <a:ext cx="45719" cy="4507207"/>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28"/>
          <p:cNvSpPr/>
          <p:nvPr/>
        </p:nvSpPr>
        <p:spPr>
          <a:xfrm flipH="1" rot="5400000">
            <a:off x="8232894" y="3894025"/>
            <a:ext cx="55655" cy="3730614"/>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28"/>
          <p:cNvSpPr/>
          <p:nvPr/>
        </p:nvSpPr>
        <p:spPr>
          <a:xfrm flipH="1" rot="5400000">
            <a:off x="10848651" y="1555873"/>
            <a:ext cx="55655" cy="1531760"/>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28"/>
          <p:cNvSpPr/>
          <p:nvPr/>
        </p:nvSpPr>
        <p:spPr>
          <a:xfrm flipH="1" rot="5400000">
            <a:off x="10829251" y="4372365"/>
            <a:ext cx="55655" cy="1531760"/>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28"/>
          <p:cNvSpPr/>
          <p:nvPr/>
        </p:nvSpPr>
        <p:spPr>
          <a:xfrm flipH="1" rot="5400000">
            <a:off x="6752214" y="4772442"/>
            <a:ext cx="45719" cy="765881"/>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28"/>
          <p:cNvSpPr/>
          <p:nvPr/>
        </p:nvSpPr>
        <p:spPr>
          <a:xfrm flipH="1" rot="5400000">
            <a:off x="11216803" y="5353927"/>
            <a:ext cx="55656" cy="756655"/>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28"/>
          <p:cNvSpPr/>
          <p:nvPr/>
        </p:nvSpPr>
        <p:spPr>
          <a:xfrm>
            <a:off x="8726559" y="1659400"/>
            <a:ext cx="660027" cy="15208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28"/>
          <p:cNvSpPr txBox="1"/>
          <p:nvPr/>
        </p:nvSpPr>
        <p:spPr>
          <a:xfrm>
            <a:off x="8617683" y="1607585"/>
            <a:ext cx="86829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SHOT #1</a:t>
            </a:r>
            <a:endParaRPr/>
          </a:p>
        </p:txBody>
      </p:sp>
      <p:sp>
        <p:nvSpPr>
          <p:cNvPr id="437" name="Google Shape;437;p28"/>
          <p:cNvSpPr/>
          <p:nvPr/>
        </p:nvSpPr>
        <p:spPr>
          <a:xfrm>
            <a:off x="8726559" y="3719168"/>
            <a:ext cx="660027" cy="15208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28"/>
          <p:cNvSpPr txBox="1"/>
          <p:nvPr/>
        </p:nvSpPr>
        <p:spPr>
          <a:xfrm>
            <a:off x="8617683" y="3667353"/>
            <a:ext cx="86829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SHOT #2</a:t>
            </a:r>
            <a:endParaRPr/>
          </a:p>
        </p:txBody>
      </p:sp>
      <p:sp>
        <p:nvSpPr>
          <p:cNvPr id="439" name="Google Shape;439;p28"/>
          <p:cNvSpPr/>
          <p:nvPr/>
        </p:nvSpPr>
        <p:spPr>
          <a:xfrm>
            <a:off x="8726559" y="4806093"/>
            <a:ext cx="660027" cy="15208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28"/>
          <p:cNvSpPr txBox="1"/>
          <p:nvPr/>
        </p:nvSpPr>
        <p:spPr>
          <a:xfrm>
            <a:off x="8617683" y="4754278"/>
            <a:ext cx="86829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SHOT #3</a:t>
            </a:r>
            <a:endParaRPr/>
          </a:p>
        </p:txBody>
      </p:sp>
      <p:sp>
        <p:nvSpPr>
          <p:cNvPr id="441" name="Google Shape;441;p28"/>
          <p:cNvSpPr/>
          <p:nvPr/>
        </p:nvSpPr>
        <p:spPr>
          <a:xfrm>
            <a:off x="8729790" y="5350443"/>
            <a:ext cx="660027" cy="15208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28"/>
          <p:cNvSpPr txBox="1"/>
          <p:nvPr/>
        </p:nvSpPr>
        <p:spPr>
          <a:xfrm>
            <a:off x="8620914" y="5298628"/>
            <a:ext cx="86829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SHOT #4</a:t>
            </a:r>
            <a:endParaRPr/>
          </a:p>
        </p:txBody>
      </p:sp>
      <p:sp>
        <p:nvSpPr>
          <p:cNvPr id="443" name="Google Shape;443;p28"/>
          <p:cNvSpPr/>
          <p:nvPr/>
        </p:nvSpPr>
        <p:spPr>
          <a:xfrm>
            <a:off x="10992749" y="5920421"/>
            <a:ext cx="558329" cy="18702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28"/>
          <p:cNvSpPr txBox="1"/>
          <p:nvPr/>
        </p:nvSpPr>
        <p:spPr>
          <a:xfrm>
            <a:off x="10903751" y="5898423"/>
            <a:ext cx="75665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SHOT #6</a:t>
            </a:r>
            <a:endParaRPr/>
          </a:p>
        </p:txBody>
      </p:sp>
      <p:sp>
        <p:nvSpPr>
          <p:cNvPr id="445" name="Google Shape;445;p28"/>
          <p:cNvSpPr/>
          <p:nvPr/>
        </p:nvSpPr>
        <p:spPr>
          <a:xfrm>
            <a:off x="7860557" y="5148836"/>
            <a:ext cx="45719" cy="552645"/>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8"/>
          <p:cNvSpPr/>
          <p:nvPr/>
        </p:nvSpPr>
        <p:spPr>
          <a:xfrm flipH="1" rot="5400000">
            <a:off x="9705823" y="3276298"/>
            <a:ext cx="55655" cy="3730614"/>
          </a:xfrm>
          <a:prstGeom prst="rect">
            <a:avLst/>
          </a:prstGeom>
          <a:solidFill>
            <a:srgbClr val="C00000"/>
          </a:solid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28"/>
          <p:cNvSpPr/>
          <p:nvPr/>
        </p:nvSpPr>
        <p:spPr>
          <a:xfrm>
            <a:off x="8729790" y="5940993"/>
            <a:ext cx="660027" cy="15208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28"/>
          <p:cNvSpPr txBox="1"/>
          <p:nvPr/>
        </p:nvSpPr>
        <p:spPr>
          <a:xfrm>
            <a:off x="8620914" y="5889178"/>
            <a:ext cx="86829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SHOT #5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29"/>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454" name="Google Shape;454;p29"/>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55" name="Google Shape;455;p29"/>
          <p:cNvSpPr txBox="1"/>
          <p:nvPr/>
        </p:nvSpPr>
        <p:spPr>
          <a:xfrm>
            <a:off x="601830" y="803005"/>
            <a:ext cx="5252434"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b="1" lang="fr-FR" sz="1800">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shot boundary detection </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56" name="Google Shape;456;p29"/>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Methods</a:t>
            </a:r>
            <a:endParaRPr/>
          </a:p>
        </p:txBody>
      </p:sp>
      <p:pic>
        <p:nvPicPr>
          <p:cNvPr id="457" name="Google Shape;457;p29"/>
          <p:cNvPicPr preferRelativeResize="0"/>
          <p:nvPr/>
        </p:nvPicPr>
        <p:blipFill rotWithShape="1">
          <a:blip r:embed="rId4">
            <a:alphaModFix/>
          </a:blip>
          <a:srcRect b="0" l="0" r="0" t="0"/>
          <a:stretch/>
        </p:blipFill>
        <p:spPr>
          <a:xfrm>
            <a:off x="6337738" y="801864"/>
            <a:ext cx="5328987" cy="4081777"/>
          </a:xfrm>
          <a:prstGeom prst="rect">
            <a:avLst/>
          </a:prstGeom>
          <a:noFill/>
          <a:ln>
            <a:noFill/>
          </a:ln>
        </p:spPr>
      </p:pic>
      <p:sp>
        <p:nvSpPr>
          <p:cNvPr id="458" name="Google Shape;458;p29"/>
          <p:cNvSpPr txBox="1"/>
          <p:nvPr/>
        </p:nvSpPr>
        <p:spPr>
          <a:xfrm>
            <a:off x="559579" y="5850009"/>
            <a:ext cx="5252434" cy="4154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i="1" lang="fr-FR" sz="1050">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Introduction</a:t>
            </a:r>
            <a:endParaRPr/>
          </a:p>
        </p:txBody>
      </p:sp>
      <p:sp>
        <p:nvSpPr>
          <p:cNvPr id="107" name="Google Shape;107;p3"/>
          <p:cNvSpPr txBox="1"/>
          <p:nvPr/>
        </p:nvSpPr>
        <p:spPr>
          <a:xfrm>
            <a:off x="601830" y="803005"/>
            <a:ext cx="5252434"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 apply and develop corpus-based techniques and software in order to study how messages are communicated through </a:t>
            </a:r>
            <a:r>
              <a:rPr b="1" lang="fr-FR" sz="1800">
                <a:solidFill>
                  <a:srgbClr val="3F3F3F"/>
                </a:solidFill>
                <a:latin typeface="Palatino"/>
                <a:ea typeface="Palatino"/>
                <a:cs typeface="Palatino"/>
                <a:sym typeface="Palatino"/>
              </a:rPr>
              <a:t>visual</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multimodal forms</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 am particularly interested in understanding the production and reception of messages transmitted through </a:t>
            </a:r>
            <a:r>
              <a:rPr b="1" lang="fr-FR" sz="1800">
                <a:solidFill>
                  <a:srgbClr val="3F3F3F"/>
                </a:solidFill>
                <a:latin typeface="Palatino"/>
                <a:ea typeface="Palatino"/>
                <a:cs typeface="Palatino"/>
                <a:sym typeface="Palatino"/>
              </a:rPr>
              <a:t>time-based media </a:t>
            </a:r>
            <a:r>
              <a:rPr lang="fr-FR" sz="1800">
                <a:solidFill>
                  <a:srgbClr val="3F3F3F"/>
                </a:solidFill>
                <a:latin typeface="Palatino"/>
                <a:ea typeface="Palatino"/>
                <a:cs typeface="Palatino"/>
                <a:sym typeface="Palatino"/>
              </a:rPr>
              <a:t>such as television and film. </a:t>
            </a:r>
            <a:endParaRPr/>
          </a:p>
        </p:txBody>
      </p:sp>
      <p:pic>
        <p:nvPicPr>
          <p:cNvPr id="108" name="Google Shape;108;p3"/>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109" name="Google Shape;109;p3"/>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30"/>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464" name="Google Shape;464;p30"/>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65" name="Google Shape;465;p30"/>
          <p:cNvSpPr txBox="1"/>
          <p:nvPr/>
        </p:nvSpPr>
        <p:spPr>
          <a:xfrm>
            <a:off x="601830" y="803005"/>
            <a:ext cx="5252434"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b="1" lang="fr-FR" sz="1800">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shot boundary detection </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66" name="Google Shape;466;p30"/>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Methods</a:t>
            </a:r>
            <a:endParaRPr/>
          </a:p>
        </p:txBody>
      </p:sp>
      <p:pic>
        <p:nvPicPr>
          <p:cNvPr id="467" name="Google Shape;467;p30"/>
          <p:cNvPicPr preferRelativeResize="0"/>
          <p:nvPr/>
        </p:nvPicPr>
        <p:blipFill rotWithShape="1">
          <a:blip r:embed="rId4">
            <a:alphaModFix/>
          </a:blip>
          <a:srcRect b="0" l="0" r="0" t="0"/>
          <a:stretch/>
        </p:blipFill>
        <p:spPr>
          <a:xfrm>
            <a:off x="6337738" y="801864"/>
            <a:ext cx="5328987" cy="4081777"/>
          </a:xfrm>
          <a:prstGeom prst="rect">
            <a:avLst/>
          </a:prstGeom>
          <a:noFill/>
          <a:ln>
            <a:noFill/>
          </a:ln>
        </p:spPr>
      </p:pic>
      <p:sp>
        <p:nvSpPr>
          <p:cNvPr id="468" name="Google Shape;468;p30"/>
          <p:cNvSpPr/>
          <p:nvPr/>
        </p:nvSpPr>
        <p:spPr>
          <a:xfrm>
            <a:off x="7464287" y="2504660"/>
            <a:ext cx="765313" cy="844827"/>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30"/>
          <p:cNvSpPr/>
          <p:nvPr/>
        </p:nvSpPr>
        <p:spPr>
          <a:xfrm>
            <a:off x="9067800" y="1620078"/>
            <a:ext cx="851452" cy="914401"/>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30"/>
          <p:cNvSpPr txBox="1"/>
          <p:nvPr/>
        </p:nvSpPr>
        <p:spPr>
          <a:xfrm>
            <a:off x="559579" y="5850009"/>
            <a:ext cx="5252434" cy="4154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i="1" lang="fr-FR" sz="1050">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31"/>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476" name="Google Shape;476;p31"/>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77" name="Google Shape;477;p31"/>
          <p:cNvSpPr txBox="1"/>
          <p:nvPr/>
        </p:nvSpPr>
        <p:spPr>
          <a:xfrm>
            <a:off x="601830" y="803005"/>
            <a:ext cx="5252434"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b="1" lang="fr-FR" sz="1800">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shot boundary detection </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detection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recognition</a:t>
            </a:r>
            <a:endParaRPr/>
          </a:p>
        </p:txBody>
      </p:sp>
      <p:sp>
        <p:nvSpPr>
          <p:cNvPr id="478" name="Google Shape;478;p31"/>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Methods</a:t>
            </a:r>
            <a:endParaRPr/>
          </a:p>
        </p:txBody>
      </p:sp>
      <p:pic>
        <p:nvPicPr>
          <p:cNvPr id="479" name="Google Shape;479;p31"/>
          <p:cNvPicPr preferRelativeResize="0"/>
          <p:nvPr/>
        </p:nvPicPr>
        <p:blipFill rotWithShape="1">
          <a:blip r:embed="rId4">
            <a:alphaModFix/>
          </a:blip>
          <a:srcRect b="0" l="0" r="0" t="0"/>
          <a:stretch/>
        </p:blipFill>
        <p:spPr>
          <a:xfrm>
            <a:off x="6337738" y="801864"/>
            <a:ext cx="5328987" cy="4081777"/>
          </a:xfrm>
          <a:prstGeom prst="rect">
            <a:avLst/>
          </a:prstGeom>
          <a:noFill/>
          <a:ln>
            <a:noFill/>
          </a:ln>
        </p:spPr>
      </p:pic>
      <p:sp>
        <p:nvSpPr>
          <p:cNvPr id="480" name="Google Shape;480;p31"/>
          <p:cNvSpPr/>
          <p:nvPr/>
        </p:nvSpPr>
        <p:spPr>
          <a:xfrm>
            <a:off x="7464287" y="2504660"/>
            <a:ext cx="765313" cy="844827"/>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31"/>
          <p:cNvSpPr/>
          <p:nvPr/>
        </p:nvSpPr>
        <p:spPr>
          <a:xfrm>
            <a:off x="9067800" y="1620078"/>
            <a:ext cx="851452" cy="914401"/>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31"/>
          <p:cNvSpPr/>
          <p:nvPr/>
        </p:nvSpPr>
        <p:spPr>
          <a:xfrm>
            <a:off x="7384775" y="3366035"/>
            <a:ext cx="964095" cy="15902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31"/>
          <p:cNvSpPr txBox="1"/>
          <p:nvPr/>
        </p:nvSpPr>
        <p:spPr>
          <a:xfrm>
            <a:off x="7305261" y="3314220"/>
            <a:ext cx="11430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Samantha (.72)</a:t>
            </a:r>
            <a:endParaRPr/>
          </a:p>
        </p:txBody>
      </p:sp>
      <p:sp>
        <p:nvSpPr>
          <p:cNvPr id="484" name="Google Shape;484;p31"/>
          <p:cNvSpPr/>
          <p:nvPr/>
        </p:nvSpPr>
        <p:spPr>
          <a:xfrm>
            <a:off x="9037984" y="2584158"/>
            <a:ext cx="964095" cy="15902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31"/>
          <p:cNvSpPr txBox="1"/>
          <p:nvPr/>
        </p:nvSpPr>
        <p:spPr>
          <a:xfrm>
            <a:off x="8958470" y="2532343"/>
            <a:ext cx="11430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Darrin (.63)</a:t>
            </a:r>
            <a:endParaRPr/>
          </a:p>
        </p:txBody>
      </p:sp>
      <p:sp>
        <p:nvSpPr>
          <p:cNvPr id="486" name="Google Shape;486;p31"/>
          <p:cNvSpPr txBox="1"/>
          <p:nvPr/>
        </p:nvSpPr>
        <p:spPr>
          <a:xfrm>
            <a:off x="559579" y="5850009"/>
            <a:ext cx="5252434" cy="4154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050">
                <a:solidFill>
                  <a:srgbClr val="7F7F7F"/>
                </a:solidFill>
                <a:latin typeface="Palatino"/>
                <a:ea typeface="Palatino"/>
                <a:cs typeface="Palatino"/>
                <a:sym typeface="Palatino"/>
              </a:rPr>
              <a:t>Cao, Qiong, et al. (2018). "Vggface2: A dataset for recognising faces across pose and age." </a:t>
            </a:r>
            <a:r>
              <a:rPr i="1" lang="fr-FR" sz="1050">
                <a:solidFill>
                  <a:srgbClr val="7F7F7F"/>
                </a:solidFill>
                <a:latin typeface="Palatino"/>
                <a:ea typeface="Palatino"/>
                <a:cs typeface="Palatino"/>
                <a:sym typeface="Palatino"/>
              </a:rPr>
              <a:t>13th IEEE international conference on automatic face &amp; gesture recognition</a:t>
            </a:r>
            <a:r>
              <a:rPr lang="fr-FR" sz="1050">
                <a:solidFill>
                  <a:srgbClr val="7F7F7F"/>
                </a:solidFill>
                <a:latin typeface="Palatino"/>
                <a:ea typeface="Palatino"/>
                <a:cs typeface="Palatino"/>
                <a:sym typeface="Palatino"/>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32"/>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492" name="Google Shape;492;p32"/>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93" name="Google Shape;493;p32"/>
          <p:cNvSpPr txBox="1"/>
          <p:nvPr/>
        </p:nvSpPr>
        <p:spPr>
          <a:xfrm>
            <a:off x="601830" y="803005"/>
            <a:ext cx="5252434"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b="1" lang="fr-FR" sz="1800">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shot boundary detection </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detection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recognition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object + person detection </a:t>
            </a:r>
            <a:endParaRPr/>
          </a:p>
        </p:txBody>
      </p:sp>
      <p:sp>
        <p:nvSpPr>
          <p:cNvPr id="494" name="Google Shape;494;p32"/>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Methods</a:t>
            </a:r>
            <a:endParaRPr/>
          </a:p>
        </p:txBody>
      </p:sp>
      <p:pic>
        <p:nvPicPr>
          <p:cNvPr id="495" name="Google Shape;495;p32"/>
          <p:cNvPicPr preferRelativeResize="0"/>
          <p:nvPr/>
        </p:nvPicPr>
        <p:blipFill rotWithShape="1">
          <a:blip r:embed="rId4">
            <a:alphaModFix/>
          </a:blip>
          <a:srcRect b="0" l="0" r="0" t="0"/>
          <a:stretch/>
        </p:blipFill>
        <p:spPr>
          <a:xfrm>
            <a:off x="6337738" y="801864"/>
            <a:ext cx="5325100" cy="4078800"/>
          </a:xfrm>
          <a:prstGeom prst="rect">
            <a:avLst/>
          </a:prstGeom>
          <a:noFill/>
          <a:ln>
            <a:noFill/>
          </a:ln>
        </p:spPr>
      </p:pic>
      <p:sp>
        <p:nvSpPr>
          <p:cNvPr id="496" name="Google Shape;496;p32"/>
          <p:cNvSpPr/>
          <p:nvPr/>
        </p:nvSpPr>
        <p:spPr>
          <a:xfrm>
            <a:off x="6689036" y="1997925"/>
            <a:ext cx="2405268" cy="2885716"/>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32"/>
          <p:cNvSpPr/>
          <p:nvPr/>
        </p:nvSpPr>
        <p:spPr>
          <a:xfrm>
            <a:off x="8905941" y="1206805"/>
            <a:ext cx="2484302" cy="3676835"/>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32"/>
          <p:cNvSpPr/>
          <p:nvPr/>
        </p:nvSpPr>
        <p:spPr>
          <a:xfrm>
            <a:off x="6689516" y="1788130"/>
            <a:ext cx="964095" cy="15902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32"/>
          <p:cNvSpPr txBox="1"/>
          <p:nvPr/>
        </p:nvSpPr>
        <p:spPr>
          <a:xfrm>
            <a:off x="6610002" y="1736315"/>
            <a:ext cx="11430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person (0.985)</a:t>
            </a:r>
            <a:endParaRPr/>
          </a:p>
        </p:txBody>
      </p:sp>
      <p:sp>
        <p:nvSpPr>
          <p:cNvPr id="500" name="Google Shape;500;p32"/>
          <p:cNvSpPr/>
          <p:nvPr/>
        </p:nvSpPr>
        <p:spPr>
          <a:xfrm>
            <a:off x="8915855" y="1003778"/>
            <a:ext cx="964095" cy="15902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32"/>
          <p:cNvSpPr txBox="1"/>
          <p:nvPr/>
        </p:nvSpPr>
        <p:spPr>
          <a:xfrm>
            <a:off x="8836341" y="951963"/>
            <a:ext cx="11430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person (.992)</a:t>
            </a:r>
            <a:endParaRPr/>
          </a:p>
        </p:txBody>
      </p:sp>
      <p:sp>
        <p:nvSpPr>
          <p:cNvPr id="502" name="Google Shape;502;p32"/>
          <p:cNvSpPr txBox="1"/>
          <p:nvPr/>
        </p:nvSpPr>
        <p:spPr>
          <a:xfrm>
            <a:off x="559579" y="5850009"/>
            <a:ext cx="5252434" cy="4154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050">
                <a:solidFill>
                  <a:srgbClr val="7F7F7F"/>
                </a:solidFill>
                <a:latin typeface="Palatino"/>
                <a:ea typeface="Palatino"/>
                <a:cs typeface="Palatino"/>
                <a:sym typeface="Palatino"/>
              </a:rPr>
              <a:t>Ren, Shaoqing, et al. (2015) "Faster R-CNN: Towards real-time object detection with region proposal networks." </a:t>
            </a:r>
            <a:r>
              <a:rPr i="1" lang="fr-FR" sz="1050">
                <a:solidFill>
                  <a:srgbClr val="7F7F7F"/>
                </a:solidFill>
                <a:latin typeface="Palatino"/>
                <a:ea typeface="Palatino"/>
                <a:cs typeface="Palatino"/>
                <a:sym typeface="Palatino"/>
              </a:rPr>
              <a:t>Advances in Neural Information Processing Systems </a:t>
            </a:r>
            <a:r>
              <a:rPr lang="fr-FR" sz="1050">
                <a:solidFill>
                  <a:srgbClr val="7F7F7F"/>
                </a:solidFill>
                <a:latin typeface="Palatino"/>
                <a:ea typeface="Palatino"/>
                <a:cs typeface="Palatino"/>
                <a:sym typeface="Palatino"/>
              </a:rPr>
              <a:t>28(2).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508" name="Google Shape;508;p33"/>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509" name="Google Shape;509;p33"/>
          <p:cNvSpPr txBox="1"/>
          <p:nvPr/>
        </p:nvSpPr>
        <p:spPr>
          <a:xfrm>
            <a:off x="601830" y="803005"/>
            <a:ext cx="5252434"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b="1" lang="fr-FR" sz="1800">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shot boundary detection </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detection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recognition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object + person detection </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speaker detection</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p:txBody>
      </p:sp>
      <p:sp>
        <p:nvSpPr>
          <p:cNvPr id="510" name="Google Shape;510;p33"/>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Methods</a:t>
            </a:r>
            <a:endParaRPr/>
          </a:p>
        </p:txBody>
      </p:sp>
      <p:pic>
        <p:nvPicPr>
          <p:cNvPr descr="Une image contenant antenne, carillon&#10;&#10;Description générée automatiquement" id="511" name="Google Shape;511;p33"/>
          <p:cNvPicPr preferRelativeResize="0"/>
          <p:nvPr/>
        </p:nvPicPr>
        <p:blipFill rotWithShape="1">
          <a:blip r:embed="rId4">
            <a:alphaModFix/>
          </a:blip>
          <a:srcRect b="0" l="0" r="0" t="0"/>
          <a:stretch/>
        </p:blipFill>
        <p:spPr>
          <a:xfrm>
            <a:off x="6545227" y="2179122"/>
            <a:ext cx="5419945" cy="2167978"/>
          </a:xfrm>
          <a:prstGeom prst="rect">
            <a:avLst/>
          </a:prstGeom>
          <a:noFill/>
          <a:ln>
            <a:noFill/>
          </a:ln>
        </p:spPr>
      </p:pic>
      <p:sp>
        <p:nvSpPr>
          <p:cNvPr id="512" name="Google Shape;512;p33"/>
          <p:cNvSpPr/>
          <p:nvPr/>
        </p:nvSpPr>
        <p:spPr>
          <a:xfrm>
            <a:off x="7315200" y="2371061"/>
            <a:ext cx="1690577" cy="1701209"/>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33"/>
          <p:cNvSpPr/>
          <p:nvPr/>
        </p:nvSpPr>
        <p:spPr>
          <a:xfrm>
            <a:off x="9640186" y="2371060"/>
            <a:ext cx="1353879" cy="1701209"/>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33"/>
          <p:cNvSpPr/>
          <p:nvPr/>
        </p:nvSpPr>
        <p:spPr>
          <a:xfrm>
            <a:off x="8086516" y="2182531"/>
            <a:ext cx="964095" cy="15902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33"/>
          <p:cNvSpPr txBox="1"/>
          <p:nvPr/>
        </p:nvSpPr>
        <p:spPr>
          <a:xfrm>
            <a:off x="8007002" y="2130716"/>
            <a:ext cx="11430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speech (.910)</a:t>
            </a:r>
            <a:endParaRPr/>
          </a:p>
        </p:txBody>
      </p:sp>
      <p:sp>
        <p:nvSpPr>
          <p:cNvPr id="516" name="Google Shape;516;p33"/>
          <p:cNvSpPr/>
          <p:nvPr/>
        </p:nvSpPr>
        <p:spPr>
          <a:xfrm>
            <a:off x="10095029" y="2182531"/>
            <a:ext cx="964095" cy="15902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33"/>
          <p:cNvSpPr txBox="1"/>
          <p:nvPr/>
        </p:nvSpPr>
        <p:spPr>
          <a:xfrm>
            <a:off x="10015515" y="2130716"/>
            <a:ext cx="11430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speech (.943)</a:t>
            </a:r>
            <a:endParaRPr/>
          </a:p>
        </p:txBody>
      </p:sp>
      <p:sp>
        <p:nvSpPr>
          <p:cNvPr id="518" name="Google Shape;518;p33"/>
          <p:cNvSpPr txBox="1"/>
          <p:nvPr/>
        </p:nvSpPr>
        <p:spPr>
          <a:xfrm>
            <a:off x="559579" y="5850009"/>
            <a:ext cx="5252434" cy="4154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i="1" lang="fr-FR" sz="1050">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34"/>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524" name="Google Shape;524;p34"/>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525" name="Google Shape;525;p34"/>
          <p:cNvSpPr txBox="1"/>
          <p:nvPr/>
        </p:nvSpPr>
        <p:spPr>
          <a:xfrm>
            <a:off x="601830" y="803005"/>
            <a:ext cx="5252434"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b="1" lang="fr-FR" sz="1800">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shot boundary detection </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detection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recognition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object + person detection </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speaker detection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speaker segmentation</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p:txBody>
      </p:sp>
      <p:sp>
        <p:nvSpPr>
          <p:cNvPr id="526" name="Google Shape;526;p34"/>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Methods</a:t>
            </a:r>
            <a:endParaRPr/>
          </a:p>
        </p:txBody>
      </p:sp>
      <p:pic>
        <p:nvPicPr>
          <p:cNvPr descr="Une image contenant antenne, carillon&#10;&#10;Description générée automatiquement" id="527" name="Google Shape;527;p34"/>
          <p:cNvPicPr preferRelativeResize="0"/>
          <p:nvPr/>
        </p:nvPicPr>
        <p:blipFill rotWithShape="1">
          <a:blip r:embed="rId4">
            <a:alphaModFix/>
          </a:blip>
          <a:srcRect b="0" l="0" r="0" t="0"/>
          <a:stretch/>
        </p:blipFill>
        <p:spPr>
          <a:xfrm>
            <a:off x="6545227" y="2179122"/>
            <a:ext cx="5419945" cy="2167978"/>
          </a:xfrm>
          <a:prstGeom prst="rect">
            <a:avLst/>
          </a:prstGeom>
          <a:noFill/>
          <a:ln>
            <a:noFill/>
          </a:ln>
        </p:spPr>
      </p:pic>
      <p:sp>
        <p:nvSpPr>
          <p:cNvPr id="528" name="Google Shape;528;p34"/>
          <p:cNvSpPr/>
          <p:nvPr/>
        </p:nvSpPr>
        <p:spPr>
          <a:xfrm>
            <a:off x="7315200" y="2371061"/>
            <a:ext cx="1690577" cy="1701209"/>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34"/>
          <p:cNvSpPr/>
          <p:nvPr/>
        </p:nvSpPr>
        <p:spPr>
          <a:xfrm>
            <a:off x="9640186" y="2371060"/>
            <a:ext cx="1353879" cy="1701209"/>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34"/>
          <p:cNvSpPr/>
          <p:nvPr/>
        </p:nvSpPr>
        <p:spPr>
          <a:xfrm>
            <a:off x="8086516" y="2182531"/>
            <a:ext cx="964095" cy="15902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34"/>
          <p:cNvSpPr txBox="1"/>
          <p:nvPr/>
        </p:nvSpPr>
        <p:spPr>
          <a:xfrm>
            <a:off x="8007002" y="2130716"/>
            <a:ext cx="11430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Speaker A</a:t>
            </a:r>
            <a:endParaRPr/>
          </a:p>
        </p:txBody>
      </p:sp>
      <p:sp>
        <p:nvSpPr>
          <p:cNvPr id="532" name="Google Shape;532;p34"/>
          <p:cNvSpPr/>
          <p:nvPr/>
        </p:nvSpPr>
        <p:spPr>
          <a:xfrm>
            <a:off x="10095029" y="2182531"/>
            <a:ext cx="964095" cy="15902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34"/>
          <p:cNvSpPr txBox="1"/>
          <p:nvPr/>
        </p:nvSpPr>
        <p:spPr>
          <a:xfrm>
            <a:off x="10015515" y="2130716"/>
            <a:ext cx="11430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100">
                <a:solidFill>
                  <a:srgbClr val="C00000"/>
                </a:solidFill>
                <a:latin typeface="Calibri"/>
                <a:ea typeface="Calibri"/>
                <a:cs typeface="Calibri"/>
                <a:sym typeface="Calibri"/>
              </a:rPr>
              <a:t>Speaker B</a:t>
            </a:r>
            <a:endParaRPr/>
          </a:p>
        </p:txBody>
      </p:sp>
      <p:sp>
        <p:nvSpPr>
          <p:cNvPr id="534" name="Google Shape;534;p34"/>
          <p:cNvSpPr txBox="1"/>
          <p:nvPr/>
        </p:nvSpPr>
        <p:spPr>
          <a:xfrm>
            <a:off x="559579" y="5850009"/>
            <a:ext cx="5252434" cy="4154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i="1" lang="fr-FR" sz="1050">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35"/>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540" name="Google Shape;540;p35"/>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541" name="Google Shape;541;p35"/>
          <p:cNvSpPr txBox="1"/>
          <p:nvPr/>
        </p:nvSpPr>
        <p:spPr>
          <a:xfrm>
            <a:off x="601830" y="803005"/>
            <a:ext cx="5252434" cy="535531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b="1" lang="fr-FR" sz="1800">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shot boundary detection </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detection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face recognition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object + person detection </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speaker detection</a:t>
            </a:r>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	– </a:t>
            </a:r>
            <a:r>
              <a:rPr b="1" lang="fr-FR" sz="1800">
                <a:solidFill>
                  <a:srgbClr val="3F3F3F"/>
                </a:solidFill>
                <a:latin typeface="Palatino"/>
                <a:ea typeface="Palatino"/>
                <a:cs typeface="Palatino"/>
                <a:sym typeface="Palatino"/>
              </a:rPr>
              <a:t>speaker segmentation</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output of these algorithms were </a:t>
            </a:r>
            <a:r>
              <a:rPr b="1" lang="fr-FR" sz="1800">
                <a:solidFill>
                  <a:srgbClr val="3F3F3F"/>
                </a:solidFill>
                <a:latin typeface="Palatino"/>
                <a:ea typeface="Palatino"/>
                <a:cs typeface="Palatino"/>
                <a:sym typeface="Palatino"/>
              </a:rPr>
              <a:t>verified</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aggregated</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processed</a:t>
            </a:r>
            <a:r>
              <a:rPr lang="fr-FR" sz="1800">
                <a:solidFill>
                  <a:srgbClr val="3F3F3F"/>
                </a:solidFill>
                <a:latin typeface="Palatino"/>
                <a:ea typeface="Palatino"/>
                <a:cs typeface="Palatino"/>
                <a:sym typeface="Palatino"/>
              </a:rPr>
              <a:t> to produce features that match the research questions.</a:t>
            </a:r>
            <a:endParaRPr/>
          </a:p>
        </p:txBody>
      </p:sp>
      <p:sp>
        <p:nvSpPr>
          <p:cNvPr id="542" name="Google Shape;542;p35"/>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Methods</a:t>
            </a:r>
            <a:endParaRPr/>
          </a:p>
        </p:txBody>
      </p:sp>
      <p:sp>
        <p:nvSpPr>
          <p:cNvPr id="543" name="Google Shape;543;p35"/>
          <p:cNvSpPr txBox="1"/>
          <p:nvPr/>
        </p:nvSpPr>
        <p:spPr>
          <a:xfrm>
            <a:off x="7160930" y="4728616"/>
            <a:ext cx="4346298"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Accuracy of binary tags applied to 100 randomly selected shots from each of the six series. Character tags are only computed when the face size was larger than 100 pixels. In the sample, the shot detection algorithm made </a:t>
            </a:r>
            <a:r>
              <a:rPr b="1" lang="fr-FR" sz="1050">
                <a:solidFill>
                  <a:srgbClr val="7F7F7F"/>
                </a:solidFill>
                <a:latin typeface="Palatino"/>
                <a:ea typeface="Palatino"/>
                <a:cs typeface="Palatino"/>
                <a:sym typeface="Palatino"/>
              </a:rPr>
              <a:t>7</a:t>
            </a:r>
            <a:r>
              <a:rPr lang="fr-FR" sz="1050">
                <a:solidFill>
                  <a:srgbClr val="7F7F7F"/>
                </a:solidFill>
                <a:latin typeface="Palatino"/>
                <a:ea typeface="Palatino"/>
                <a:cs typeface="Palatino"/>
                <a:sym typeface="Palatino"/>
              </a:rPr>
              <a:t> false cuts and missed only a single cut. </a:t>
            </a:r>
            <a:endParaRPr/>
          </a:p>
        </p:txBody>
      </p:sp>
      <p:pic>
        <p:nvPicPr>
          <p:cNvPr descr="Une image contenant table&#10;&#10;Description générée automatiquement" id="544" name="Google Shape;544;p35"/>
          <p:cNvPicPr preferRelativeResize="0"/>
          <p:nvPr/>
        </p:nvPicPr>
        <p:blipFill rotWithShape="1">
          <a:blip r:embed="rId4">
            <a:alphaModFix/>
          </a:blip>
          <a:srcRect b="0" l="0" r="0" t="0"/>
          <a:stretch/>
        </p:blipFill>
        <p:spPr>
          <a:xfrm>
            <a:off x="6895729" y="1334647"/>
            <a:ext cx="4876700" cy="32769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6"/>
          <p:cNvSpPr/>
          <p:nvPr/>
        </p:nvSpPr>
        <p:spPr>
          <a:xfrm>
            <a:off x="0" y="0"/>
            <a:ext cx="12192000" cy="6857998"/>
          </a:xfrm>
          <a:prstGeom prst="rect">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36"/>
          <p:cNvSpPr txBox="1"/>
          <p:nvPr/>
        </p:nvSpPr>
        <p:spPr>
          <a:xfrm>
            <a:off x="351724" y="2921167"/>
            <a:ext cx="842429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6000">
                <a:solidFill>
                  <a:srgbClr val="D8D8D8"/>
                </a:solidFill>
                <a:latin typeface="Calibri"/>
                <a:ea typeface="Calibri"/>
                <a:cs typeface="Calibri"/>
                <a:sym typeface="Calibri"/>
              </a:rPr>
              <a:t>6. Results</a:t>
            </a:r>
            <a:endParaRPr/>
          </a:p>
        </p:txBody>
      </p:sp>
      <p:pic>
        <p:nvPicPr>
          <p:cNvPr id="552" name="Google Shape;552;p36"/>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553" name="Google Shape;553;p36"/>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D8D8D8"/>
                </a:solidFill>
                <a:latin typeface="Courier"/>
                <a:ea typeface="Courier"/>
                <a:cs typeface="Courier"/>
                <a:sym typeface="Courier"/>
              </a:rPr>
              <a:t>01 – Six TV Families | </a:t>
            </a:r>
            <a:r>
              <a:rPr b="1" lang="fr-FR" sz="1200">
                <a:solidFill>
                  <a:srgbClr val="D8D8D8"/>
                </a:solidFill>
                <a:latin typeface="Courier"/>
                <a:ea typeface="Courier"/>
                <a:cs typeface="Courier"/>
                <a:sym typeface="Courier"/>
              </a:rPr>
              <a:t>Results</a:t>
            </a:r>
            <a:endParaRPr sz="1200">
              <a:solidFill>
                <a:srgbClr val="D8D8D8"/>
              </a:solidFill>
              <a:latin typeface="Courier"/>
              <a:ea typeface="Courier"/>
              <a:cs typeface="Courier"/>
              <a:sym typeface="Couri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37"/>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559" name="Google Shape;559;p37"/>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60" name="Google Shape;560;p37"/>
          <p:cNvSpPr txBox="1"/>
          <p:nvPr/>
        </p:nvSpPr>
        <p:spPr>
          <a:xfrm>
            <a:off x="601830" y="803005"/>
            <a:ext cx="5012161"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Measurements of the average shot length (</a:t>
            </a:r>
            <a:r>
              <a:rPr b="1" lang="fr-FR" sz="1800">
                <a:solidFill>
                  <a:srgbClr val="3F3F3F"/>
                </a:solidFill>
                <a:latin typeface="Palatino"/>
                <a:ea typeface="Palatino"/>
                <a:cs typeface="Palatino"/>
                <a:sym typeface="Palatino"/>
              </a:rPr>
              <a:t>ASL</a:t>
            </a:r>
            <a:r>
              <a:rPr lang="fr-FR" sz="1800">
                <a:solidFill>
                  <a:srgbClr val="3F3F3F"/>
                </a:solidFill>
                <a:latin typeface="Palatino"/>
                <a:ea typeface="Palatino"/>
                <a:cs typeface="Palatino"/>
                <a:sym typeface="Palatino"/>
              </a:rPr>
              <a:t>) and the median shot length (</a:t>
            </a:r>
            <a:r>
              <a:rPr b="1" lang="fr-FR" sz="1800">
                <a:solidFill>
                  <a:srgbClr val="3F3F3F"/>
                </a:solidFill>
                <a:latin typeface="Palatino"/>
                <a:ea typeface="Palatino"/>
                <a:cs typeface="Palatino"/>
                <a:sym typeface="Palatino"/>
              </a:rPr>
              <a:t>MSL</a:t>
            </a:r>
            <a:r>
              <a:rPr lang="fr-FR" sz="1800">
                <a:solidFill>
                  <a:srgbClr val="3F3F3F"/>
                </a:solidFill>
                <a:latin typeface="Palatino"/>
                <a:ea typeface="Palatino"/>
                <a:cs typeface="Palatino"/>
                <a:sym typeface="Palatino"/>
              </a:rPr>
              <a:t>) are the two most commonly used metrics. In feature-length film, these both generally decreases over time.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We see a similar pattern, particularly with ASL.</a:t>
            </a:r>
            <a:endParaRPr/>
          </a:p>
        </p:txBody>
      </p:sp>
      <p:sp>
        <p:nvSpPr>
          <p:cNvPr id="561" name="Google Shape;561;p37"/>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#1: Shot Pacing (MSL + ASL)</a:t>
            </a:r>
            <a:endParaRPr/>
          </a:p>
        </p:txBody>
      </p:sp>
      <p:pic>
        <p:nvPicPr>
          <p:cNvPr descr="Une image contenant table&#10;&#10;Description générée automatiquement" id="562" name="Google Shape;562;p37"/>
          <p:cNvPicPr preferRelativeResize="0"/>
          <p:nvPr/>
        </p:nvPicPr>
        <p:blipFill rotWithShape="1">
          <a:blip r:embed="rId4">
            <a:alphaModFix/>
          </a:blip>
          <a:srcRect b="0" l="0" r="0" t="0"/>
          <a:stretch/>
        </p:blipFill>
        <p:spPr>
          <a:xfrm>
            <a:off x="6268189" y="1639998"/>
            <a:ext cx="5251097" cy="35780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38"/>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568" name="Google Shape;568;p38"/>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69" name="Google Shape;569;p38"/>
          <p:cNvSpPr txBox="1"/>
          <p:nvPr/>
        </p:nvSpPr>
        <p:spPr>
          <a:xfrm>
            <a:off x="601830" y="803005"/>
            <a:ext cx="5012100" cy="4802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But, what other variables might be associated with shot length? To </a:t>
            </a:r>
            <a:r>
              <a:rPr lang="fr-FR" sz="1800">
                <a:solidFill>
                  <a:srgbClr val="3F3F3F"/>
                </a:solidFill>
                <a:latin typeface="Palatino"/>
                <a:ea typeface="Palatino"/>
                <a:cs typeface="Palatino"/>
                <a:sym typeface="Palatino"/>
              </a:rPr>
              <a:t>investigate</a:t>
            </a:r>
            <a:r>
              <a:rPr lang="fr-FR" sz="1800">
                <a:solidFill>
                  <a:srgbClr val="3F3F3F"/>
                </a:solidFill>
                <a:latin typeface="Palatino"/>
                <a:ea typeface="Palatino"/>
                <a:cs typeface="Palatino"/>
                <a:sym typeface="Palatino"/>
              </a:rPr>
              <a:t>, fit a </a:t>
            </a:r>
            <a:r>
              <a:rPr b="1" lang="fr-FR" sz="1800">
                <a:solidFill>
                  <a:srgbClr val="3F3F3F"/>
                </a:solidFill>
                <a:latin typeface="Palatino"/>
                <a:ea typeface="Palatino"/>
                <a:cs typeface="Palatino"/>
                <a:sym typeface="Palatino"/>
              </a:rPr>
              <a:t>linear</a:t>
            </a:r>
            <a:r>
              <a:rPr lang="fr-FR" sz="1800">
                <a:solidFill>
                  <a:srgbClr val="3F3F3F"/>
                </a:solidFill>
                <a:latin typeface="Palatino"/>
                <a:ea typeface="Palatino"/>
                <a:cs typeface="Palatino"/>
                <a:sym typeface="Palatino"/>
              </a:rPr>
              <a:t> model (ASL) and a </a:t>
            </a:r>
            <a:r>
              <a:rPr b="1" lang="fr-FR" sz="1800">
                <a:solidFill>
                  <a:srgbClr val="3F3F3F"/>
                </a:solidFill>
                <a:latin typeface="Palatino"/>
                <a:ea typeface="Palatino"/>
                <a:cs typeface="Palatino"/>
                <a:sym typeface="Palatino"/>
              </a:rPr>
              <a:t>quantile</a:t>
            </a:r>
            <a:r>
              <a:rPr lang="fr-FR" sz="1800">
                <a:solidFill>
                  <a:srgbClr val="3F3F3F"/>
                </a:solidFill>
                <a:latin typeface="Palatino"/>
                <a:ea typeface="Palatino"/>
                <a:cs typeface="Palatino"/>
                <a:sym typeface="Palatino"/>
              </a:rPr>
              <a:t> regression model (MSL) to the individual shot lengths with various combinations of </a:t>
            </a:r>
            <a:r>
              <a:rPr lang="fr-FR" sz="1800">
                <a:solidFill>
                  <a:srgbClr val="3F3F3F"/>
                </a:solidFill>
                <a:latin typeface="Palatino"/>
                <a:ea typeface="Palatino"/>
                <a:cs typeface="Palatino"/>
                <a:sym typeface="Palatino"/>
              </a:rPr>
              <a:t>factors</a:t>
            </a:r>
            <a:r>
              <a:rPr lang="fr-FR" sz="1800">
                <a:solidFill>
                  <a:srgbClr val="3F3F3F"/>
                </a:solidFill>
                <a:latin typeface="Palatino"/>
                <a:ea typeface="Palatino"/>
                <a:cs typeface="Palatino"/>
                <a:sym typeface="Palatino"/>
              </a:rPr>
              <a:t>. Table shows the R2 and R1 scores.</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Both measurements have some relationship to the </a:t>
            </a:r>
            <a:r>
              <a:rPr b="1" lang="fr-FR" sz="1800">
                <a:solidFill>
                  <a:srgbClr val="3F3F3F"/>
                </a:solidFill>
                <a:latin typeface="Palatino"/>
                <a:ea typeface="Palatino"/>
                <a:cs typeface="Palatino"/>
                <a:sym typeface="Palatino"/>
              </a:rPr>
              <a:t>maximum size of the faces </a:t>
            </a:r>
            <a:r>
              <a:rPr lang="fr-FR" sz="1800">
                <a:solidFill>
                  <a:srgbClr val="3F3F3F"/>
                </a:solidFill>
                <a:latin typeface="Palatino"/>
                <a:ea typeface="Palatino"/>
                <a:cs typeface="Palatino"/>
                <a:sym typeface="Palatino"/>
              </a:rPr>
              <a:t>(10 categories) in the shot, but are better explained by the number of faces (4 categories), and even more so the number of people (4 categories).</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i="1" lang="fr-FR" sz="1800">
                <a:solidFill>
                  <a:srgbClr val="3F3F3F"/>
                </a:solidFill>
                <a:latin typeface="Palatino"/>
                <a:ea typeface="Palatino"/>
                <a:cs typeface="Palatino"/>
                <a:sym typeface="Palatino"/>
              </a:rPr>
              <a:t>Note: In order to not be biased by the shot length, the number of faces and people is measured according to a single frame in the middle of the shot.</a:t>
            </a:r>
            <a:endParaRPr/>
          </a:p>
        </p:txBody>
      </p:sp>
      <p:sp>
        <p:nvSpPr>
          <p:cNvPr id="570" name="Google Shape;570;p38"/>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#1: Shot Pacing (MSL + ASL)</a:t>
            </a:r>
            <a:endParaRPr/>
          </a:p>
        </p:txBody>
      </p:sp>
      <p:pic>
        <p:nvPicPr>
          <p:cNvPr descr="Une image contenant texte, reçu&#10;&#10;Description générée automatiquement" id="571" name="Google Shape;571;p38"/>
          <p:cNvPicPr preferRelativeResize="0"/>
          <p:nvPr/>
        </p:nvPicPr>
        <p:blipFill rotWithShape="1">
          <a:blip r:embed="rId4">
            <a:alphaModFix/>
          </a:blip>
          <a:srcRect b="0" l="0" r="0" t="0"/>
          <a:stretch/>
        </p:blipFill>
        <p:spPr>
          <a:xfrm>
            <a:off x="5969710" y="1210385"/>
            <a:ext cx="5845925" cy="43234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i="1" lang="fr-FR" sz="1800">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i="1" lang="fr-FR" sz="1800">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b="0" l="0" r="0" t="0"/>
          <a:stretch/>
        </p:blipFill>
        <p:spPr>
          <a:xfrm>
            <a:off x="5850886" y="364680"/>
            <a:ext cx="6076730" cy="60767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p:nvPr/>
        </p:nvSpPr>
        <p:spPr>
          <a:xfrm>
            <a:off x="9147203" y="724782"/>
            <a:ext cx="1273387" cy="1921371"/>
          </a:xfrm>
          <a:prstGeom prst="rect">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4"/>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Introduction</a:t>
            </a:r>
            <a:endParaRPr/>
          </a:p>
        </p:txBody>
      </p:sp>
      <p:sp>
        <p:nvSpPr>
          <p:cNvPr id="117" name="Google Shape;117;p4"/>
          <p:cNvSpPr txBox="1"/>
          <p:nvPr/>
        </p:nvSpPr>
        <p:spPr>
          <a:xfrm>
            <a:off x="601830" y="803005"/>
            <a:ext cx="5252434"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 apply and develop corpus-based techniques and software in order to study how messages are communicated through </a:t>
            </a:r>
            <a:r>
              <a:rPr b="1" lang="fr-FR" sz="1800">
                <a:solidFill>
                  <a:srgbClr val="3F3F3F"/>
                </a:solidFill>
                <a:latin typeface="Palatino"/>
                <a:ea typeface="Palatino"/>
                <a:cs typeface="Palatino"/>
                <a:sym typeface="Palatino"/>
              </a:rPr>
              <a:t>visual</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multimodal forms</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 am particularly interested in understanding the production and reception of messages transmitted through </a:t>
            </a:r>
            <a:r>
              <a:rPr b="1" lang="fr-FR" sz="1800">
                <a:solidFill>
                  <a:srgbClr val="3F3F3F"/>
                </a:solidFill>
                <a:latin typeface="Palatino"/>
                <a:ea typeface="Palatino"/>
                <a:cs typeface="Palatino"/>
                <a:sym typeface="Palatino"/>
              </a:rPr>
              <a:t>time-based media </a:t>
            </a:r>
            <a:r>
              <a:rPr lang="fr-FR" sz="1800">
                <a:solidFill>
                  <a:srgbClr val="3F3F3F"/>
                </a:solidFill>
                <a:latin typeface="Palatino"/>
                <a:ea typeface="Palatino"/>
                <a:cs typeface="Palatino"/>
                <a:sym typeface="Palatino"/>
              </a:rPr>
              <a:t>such as television and film. </a:t>
            </a:r>
            <a:endParaRPr/>
          </a:p>
        </p:txBody>
      </p:sp>
      <p:pic>
        <p:nvPicPr>
          <p:cNvPr id="118" name="Google Shape;118;p4"/>
          <p:cNvPicPr preferRelativeResize="0"/>
          <p:nvPr/>
        </p:nvPicPr>
        <p:blipFill rotWithShape="1">
          <a:blip r:embed="rId4">
            <a:alphaModFix/>
          </a:blip>
          <a:srcRect b="0" l="0" r="0" t="0"/>
          <a:stretch/>
        </p:blipFill>
        <p:spPr>
          <a:xfrm>
            <a:off x="7649154" y="723806"/>
            <a:ext cx="1280705" cy="1910080"/>
          </a:xfrm>
          <a:prstGeom prst="rect">
            <a:avLst/>
          </a:prstGeom>
          <a:noFill/>
          <a:ln>
            <a:noFill/>
          </a:ln>
        </p:spPr>
      </p:pic>
      <p:pic>
        <p:nvPicPr>
          <p:cNvPr id="119" name="Google Shape;119;p4"/>
          <p:cNvPicPr preferRelativeResize="0"/>
          <p:nvPr/>
        </p:nvPicPr>
        <p:blipFill rotWithShape="1">
          <a:blip r:embed="rId5">
            <a:alphaModFix/>
          </a:blip>
          <a:srcRect b="0" l="0" r="0" t="0"/>
          <a:stretch/>
        </p:blipFill>
        <p:spPr>
          <a:xfrm>
            <a:off x="6150265" y="719138"/>
            <a:ext cx="1272953" cy="1914748"/>
          </a:xfrm>
          <a:prstGeom prst="rect">
            <a:avLst/>
          </a:prstGeom>
          <a:noFill/>
          <a:ln>
            <a:noFill/>
          </a:ln>
        </p:spPr>
      </p:pic>
      <p:pic>
        <p:nvPicPr>
          <p:cNvPr id="120" name="Google Shape;120;p4"/>
          <p:cNvPicPr preferRelativeResize="0"/>
          <p:nvPr/>
        </p:nvPicPr>
        <p:blipFill rotWithShape="1">
          <a:blip r:embed="rId6">
            <a:alphaModFix/>
          </a:blip>
          <a:srcRect b="0" l="0" r="0" t="0"/>
          <a:stretch/>
        </p:blipFill>
        <p:spPr>
          <a:xfrm>
            <a:off x="9155795" y="730428"/>
            <a:ext cx="1273387" cy="1910081"/>
          </a:xfrm>
          <a:prstGeom prst="rect">
            <a:avLst/>
          </a:prstGeom>
          <a:noFill/>
          <a:ln>
            <a:noFill/>
          </a:ln>
        </p:spPr>
      </p:pic>
      <p:sp>
        <p:nvSpPr>
          <p:cNvPr id="121" name="Google Shape;121;p4"/>
          <p:cNvSpPr txBox="1"/>
          <p:nvPr/>
        </p:nvSpPr>
        <p:spPr>
          <a:xfrm>
            <a:off x="6428051" y="2726734"/>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2015</a:t>
            </a:r>
            <a:endParaRPr/>
          </a:p>
        </p:txBody>
      </p:sp>
      <p:sp>
        <p:nvSpPr>
          <p:cNvPr id="122" name="Google Shape;122;p4"/>
          <p:cNvSpPr txBox="1"/>
          <p:nvPr/>
        </p:nvSpPr>
        <p:spPr>
          <a:xfrm>
            <a:off x="7913475" y="2726734"/>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2019</a:t>
            </a:r>
            <a:endParaRPr/>
          </a:p>
        </p:txBody>
      </p:sp>
      <p:sp>
        <p:nvSpPr>
          <p:cNvPr id="123" name="Google Shape;123;p4"/>
          <p:cNvSpPr txBox="1"/>
          <p:nvPr/>
        </p:nvSpPr>
        <p:spPr>
          <a:xfrm>
            <a:off x="9454526" y="2752786"/>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2022</a:t>
            </a:r>
            <a:endParaRPr/>
          </a:p>
        </p:txBody>
      </p:sp>
      <p:sp>
        <p:nvSpPr>
          <p:cNvPr id="124" name="Google Shape;124;p4"/>
          <p:cNvSpPr txBox="1"/>
          <p:nvPr/>
        </p:nvSpPr>
        <p:spPr>
          <a:xfrm>
            <a:off x="10995577" y="2726734"/>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2023</a:t>
            </a:r>
            <a:endParaRPr/>
          </a:p>
        </p:txBody>
      </p:sp>
      <p:sp>
        <p:nvSpPr>
          <p:cNvPr id="125" name="Google Shape;125;p4"/>
          <p:cNvSpPr/>
          <p:nvPr/>
        </p:nvSpPr>
        <p:spPr>
          <a:xfrm>
            <a:off x="10655118" y="730428"/>
            <a:ext cx="1273387" cy="1921371"/>
          </a:xfrm>
          <a:prstGeom prst="rect">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4"/>
          <p:cNvSpPr txBox="1"/>
          <p:nvPr/>
        </p:nvSpPr>
        <p:spPr>
          <a:xfrm>
            <a:off x="10770006" y="803005"/>
            <a:ext cx="1043609"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800">
                <a:solidFill>
                  <a:srgbClr val="7F7F7F"/>
                </a:solidFill>
                <a:latin typeface="Calibri"/>
                <a:ea typeface="Calibri"/>
                <a:cs typeface="Calibri"/>
                <a:sym typeface="Calibri"/>
              </a:rPr>
              <a:t>DISTANT VIEWING</a:t>
            </a:r>
            <a:endParaRPr/>
          </a:p>
          <a:p>
            <a:pPr indent="0" lvl="0" marL="0" marR="0" rtl="0" algn="ctr">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ctr">
              <a:spcBef>
                <a:spcPts val="0"/>
              </a:spcBef>
              <a:spcAft>
                <a:spcPts val="0"/>
              </a:spcAft>
              <a:buNone/>
            </a:pPr>
            <a:r>
              <a:rPr lang="fr-FR" sz="500">
                <a:solidFill>
                  <a:schemeClr val="dk1"/>
                </a:solidFill>
                <a:latin typeface="Calibri"/>
                <a:ea typeface="Calibri"/>
                <a:cs typeface="Calibri"/>
                <a:sym typeface="Calibri"/>
              </a:rPr>
              <a:t> </a:t>
            </a:r>
            <a:r>
              <a:rPr i="1" lang="fr-FR" sz="500">
                <a:solidFill>
                  <a:schemeClr val="dk1"/>
                </a:solidFill>
                <a:latin typeface="Calibri"/>
                <a:ea typeface="Calibri"/>
                <a:cs typeface="Calibri"/>
                <a:sym typeface="Calibri"/>
              </a:rPr>
              <a:t>Analyzing Visual Culture at Scale</a:t>
            </a:r>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rPr i="1" lang="fr-FR" sz="500">
                <a:solidFill>
                  <a:schemeClr val="dk1"/>
                </a:solidFill>
                <a:latin typeface="Calibri"/>
                <a:ea typeface="Calibri"/>
                <a:cs typeface="Calibri"/>
                <a:sym typeface="Calibri"/>
              </a:rPr>
              <a:t>Taylor Arnold</a:t>
            </a:r>
            <a:endParaRPr/>
          </a:p>
          <a:p>
            <a:pPr indent="0" lvl="0" marL="0" marR="0" rtl="0" algn="ctr">
              <a:spcBef>
                <a:spcPts val="0"/>
              </a:spcBef>
              <a:spcAft>
                <a:spcPts val="0"/>
              </a:spcAft>
              <a:buNone/>
            </a:pPr>
            <a:r>
              <a:rPr i="1" lang="fr-FR" sz="500">
                <a:solidFill>
                  <a:schemeClr val="dk1"/>
                </a:solidFill>
                <a:latin typeface="Calibri"/>
                <a:ea typeface="Calibri"/>
                <a:cs typeface="Calibri"/>
                <a:sym typeface="Calibri"/>
              </a:rPr>
              <a:t>Lauren Tilton</a:t>
            </a:r>
            <a:endParaRPr/>
          </a:p>
        </p:txBody>
      </p:sp>
      <p:cxnSp>
        <p:nvCxnSpPr>
          <p:cNvPr id="127" name="Google Shape;127;p4"/>
          <p:cNvCxnSpPr/>
          <p:nvPr/>
        </p:nvCxnSpPr>
        <p:spPr>
          <a:xfrm>
            <a:off x="10995577" y="1046022"/>
            <a:ext cx="583510" cy="0"/>
          </a:xfrm>
          <a:prstGeom prst="straightConnector1">
            <a:avLst/>
          </a:prstGeom>
          <a:noFill/>
          <a:ln cap="flat" cmpd="sng" w="9525">
            <a:solidFill>
              <a:schemeClr val="accent1"/>
            </a:solidFill>
            <a:prstDash val="solid"/>
            <a:miter lim="800000"/>
            <a:headEnd len="sm" w="sm" type="none"/>
            <a:tailEnd len="sm" w="sm" type="none"/>
          </a:ln>
        </p:spPr>
      </p:cxnSp>
      <p:pic>
        <p:nvPicPr>
          <p:cNvPr descr="Une image contenant texte, différent&#10;&#10;Description générée automatiquement" id="128" name="Google Shape;128;p4"/>
          <p:cNvPicPr preferRelativeResize="0"/>
          <p:nvPr/>
        </p:nvPicPr>
        <p:blipFill rotWithShape="1">
          <a:blip r:embed="rId7">
            <a:alphaModFix/>
          </a:blip>
          <a:srcRect b="0" l="0" r="0" t="0"/>
          <a:stretch/>
        </p:blipFill>
        <p:spPr>
          <a:xfrm>
            <a:off x="10867542" y="1324649"/>
            <a:ext cx="916256" cy="916256"/>
          </a:xfrm>
          <a:prstGeom prst="rect">
            <a:avLst/>
          </a:prstGeom>
          <a:noFill/>
          <a:ln>
            <a:noFill/>
          </a:ln>
        </p:spPr>
      </p:pic>
      <p:pic>
        <p:nvPicPr>
          <p:cNvPr id="129" name="Google Shape;129;p4"/>
          <p:cNvPicPr preferRelativeResize="0"/>
          <p:nvPr/>
        </p:nvPicPr>
        <p:blipFill rotWithShape="1">
          <a:blip r:embed="rId8">
            <a:alphaModFix/>
          </a:blip>
          <a:srcRect b="0" l="0" r="0" t="0"/>
          <a:stretch/>
        </p:blipFill>
        <p:spPr>
          <a:xfrm>
            <a:off x="11311209" y="6498187"/>
            <a:ext cx="791704" cy="276999"/>
          </a:xfrm>
          <a:prstGeom prst="rect">
            <a:avLst/>
          </a:prstGeom>
          <a:noFill/>
          <a:ln>
            <a:noFill/>
          </a:ln>
        </p:spPr>
      </p:pic>
      <p:sp>
        <p:nvSpPr>
          <p:cNvPr id="130" name="Google Shape;130;p4"/>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40"/>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586" name="Google Shape;586;p40"/>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87" name="Google Shape;587;p40"/>
          <p:cNvSpPr txBox="1"/>
          <p:nvPr/>
        </p:nvSpPr>
        <p:spPr>
          <a:xfrm>
            <a:off x="601830" y="803005"/>
            <a:ext cx="5012161"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Since the number of people has a strong effect on shot length, want to look at the distribution of shot types in each series.</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i="1" lang="fr-FR" sz="1800">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uses the </a:t>
            </a:r>
            <a:r>
              <a:rPr b="1" lang="fr-FR" sz="1800">
                <a:solidFill>
                  <a:srgbClr val="3F3F3F"/>
                </a:solidFill>
                <a:latin typeface="Palatino"/>
                <a:ea typeface="Palatino"/>
                <a:cs typeface="Palatino"/>
                <a:sym typeface="Palatino"/>
              </a:rPr>
              <a:t>highest proportion </a:t>
            </a:r>
            <a:r>
              <a:rPr lang="fr-FR" sz="1800">
                <a:solidFill>
                  <a:srgbClr val="3F3F3F"/>
                </a:solidFill>
                <a:latin typeface="Palatino"/>
                <a:ea typeface="Palatino"/>
                <a:cs typeface="Palatino"/>
                <a:sym typeface="Palatino"/>
              </a:rPr>
              <a:t>of shots with 2 and 3+ people. These are the types with the longest duration across all shows. It has the largest </a:t>
            </a:r>
            <a:r>
              <a:rPr b="1" lang="fr-FR" sz="1800">
                <a:solidFill>
                  <a:srgbClr val="3F3F3F"/>
                </a:solidFill>
                <a:latin typeface="Palatino"/>
                <a:ea typeface="Palatino"/>
                <a:cs typeface="Palatino"/>
                <a:sym typeface="Palatino"/>
              </a:rPr>
              <a:t>ASL</a:t>
            </a:r>
            <a:r>
              <a:rPr lang="fr-FR" sz="1800">
                <a:solidFill>
                  <a:srgbClr val="3F3F3F"/>
                </a:solidFill>
                <a:latin typeface="Palatino"/>
                <a:ea typeface="Palatino"/>
                <a:cs typeface="Palatino"/>
                <a:sym typeface="Palatino"/>
              </a:rPr>
              <a:t> value.</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i="1" lang="fr-FR" sz="1800">
                <a:solidFill>
                  <a:srgbClr val="3F3F3F"/>
                </a:solidFill>
                <a:latin typeface="Palatino"/>
                <a:ea typeface="Palatino"/>
                <a:cs typeface="Palatino"/>
                <a:sym typeface="Palatino"/>
              </a:rPr>
              <a:t>Jeannie</a:t>
            </a:r>
            <a:r>
              <a:rPr lang="fr-FR" sz="1800">
                <a:solidFill>
                  <a:srgbClr val="3F3F3F"/>
                </a:solidFill>
                <a:latin typeface="Palatino"/>
                <a:ea typeface="Palatino"/>
                <a:cs typeface="Palatino"/>
                <a:sym typeface="Palatino"/>
              </a:rPr>
              <a:t> uses the </a:t>
            </a:r>
            <a:r>
              <a:rPr b="1" lang="fr-FR" sz="1800">
                <a:solidFill>
                  <a:srgbClr val="3F3F3F"/>
                </a:solidFill>
                <a:latin typeface="Palatino"/>
                <a:ea typeface="Palatino"/>
                <a:cs typeface="Palatino"/>
                <a:sym typeface="Palatino"/>
              </a:rPr>
              <a:t>largest proportion </a:t>
            </a:r>
            <a:r>
              <a:rPr lang="fr-FR" sz="1800">
                <a:solidFill>
                  <a:srgbClr val="3F3F3F"/>
                </a:solidFill>
                <a:latin typeface="Palatino"/>
                <a:ea typeface="Palatino"/>
                <a:cs typeface="Palatino"/>
                <a:sym typeface="Palatino"/>
              </a:rPr>
              <a:t>of shots with no people, the slowest shot type. It has the smallest </a:t>
            </a:r>
            <a:r>
              <a:rPr b="1" lang="fr-FR" sz="1800">
                <a:solidFill>
                  <a:srgbClr val="3F3F3F"/>
                </a:solidFill>
                <a:latin typeface="Palatino"/>
                <a:ea typeface="Palatino"/>
                <a:cs typeface="Palatino"/>
                <a:sym typeface="Palatino"/>
              </a:rPr>
              <a:t>ASL</a:t>
            </a:r>
            <a:r>
              <a:rPr lang="fr-FR" sz="1800">
                <a:solidFill>
                  <a:srgbClr val="3F3F3F"/>
                </a:solidFill>
                <a:latin typeface="Palatino"/>
                <a:ea typeface="Palatino"/>
                <a:cs typeface="Palatino"/>
                <a:sym typeface="Palatino"/>
              </a:rPr>
              <a:t> value.</a:t>
            </a:r>
            <a:endParaRPr/>
          </a:p>
          <a:p>
            <a:pPr indent="0" lvl="0" marL="0" marR="0" rtl="0" algn="just">
              <a:spcBef>
                <a:spcPts val="0"/>
              </a:spcBef>
              <a:spcAft>
                <a:spcPts val="0"/>
              </a:spcAft>
              <a:buNone/>
            </a:pPr>
            <a:r>
              <a:t/>
            </a:r>
            <a:endParaRPr i="1" sz="1800">
              <a:solidFill>
                <a:srgbClr val="3F3F3F"/>
              </a:solidFill>
              <a:latin typeface="Palatino"/>
              <a:ea typeface="Palatino"/>
              <a:cs typeface="Palatino"/>
              <a:sym typeface="Palatino"/>
            </a:endParaRPr>
          </a:p>
          <a:p>
            <a:pPr indent="0" lvl="0" marL="0" marR="0" rtl="0" algn="l">
              <a:spcBef>
                <a:spcPts val="0"/>
              </a:spcBef>
              <a:spcAft>
                <a:spcPts val="0"/>
              </a:spcAft>
              <a:buNone/>
            </a:pPr>
            <a:r>
              <a:rPr lang="fr-FR" sz="1800">
                <a:solidFill>
                  <a:srgbClr val="3F3F3F"/>
                </a:solidFill>
                <a:latin typeface="Palatino"/>
                <a:ea typeface="Palatino"/>
                <a:cs typeface="Palatino"/>
                <a:sym typeface="Palatino"/>
              </a:rPr>
              <a:t>The shows with the most </a:t>
            </a:r>
            <a:r>
              <a:rPr b="1" lang="fr-FR" sz="1800">
                <a:solidFill>
                  <a:srgbClr val="3F3F3F"/>
                </a:solidFill>
                <a:latin typeface="Palatino"/>
                <a:ea typeface="Palatino"/>
                <a:cs typeface="Palatino"/>
                <a:sym typeface="Palatino"/>
              </a:rPr>
              <a:t>extreme segmented types </a:t>
            </a:r>
            <a:r>
              <a:rPr lang="fr-FR" sz="1800">
                <a:solidFill>
                  <a:srgbClr val="3F3F3F"/>
                </a:solidFill>
                <a:latin typeface="Palatino"/>
                <a:ea typeface="Palatino"/>
                <a:cs typeface="Palatino"/>
                <a:sym typeface="Palatino"/>
              </a:rPr>
              <a:t>(</a:t>
            </a:r>
            <a:r>
              <a:rPr i="1" lang="fr-FR" sz="1800">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and </a:t>
            </a:r>
            <a:r>
              <a:rPr i="1" lang="fr-FR" sz="1800">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have the most extreme values for </a:t>
            </a:r>
            <a:r>
              <a:rPr b="1" lang="fr-FR" sz="1800">
                <a:solidFill>
                  <a:srgbClr val="3F3F3F"/>
                </a:solidFill>
                <a:latin typeface="Palatino"/>
                <a:ea typeface="Palatino"/>
                <a:cs typeface="Palatino"/>
                <a:sym typeface="Palatino"/>
              </a:rPr>
              <a:t>MSL</a:t>
            </a:r>
            <a:r>
              <a:rPr lang="fr-FR" sz="1800">
                <a:solidFill>
                  <a:srgbClr val="3F3F3F"/>
                </a:solidFill>
                <a:latin typeface="Palatino"/>
                <a:ea typeface="Palatino"/>
                <a:cs typeface="Palatino"/>
                <a:sym typeface="Palatino"/>
              </a:rPr>
              <a:t>.</a:t>
            </a:r>
            <a:endParaRPr/>
          </a:p>
        </p:txBody>
      </p:sp>
      <p:sp>
        <p:nvSpPr>
          <p:cNvPr id="588" name="Google Shape;588;p40"/>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#1: Shot Pacing (MSL + ASL)</a:t>
            </a:r>
            <a:endParaRPr/>
          </a:p>
        </p:txBody>
      </p:sp>
      <p:pic>
        <p:nvPicPr>
          <p:cNvPr id="589" name="Google Shape;589;p40"/>
          <p:cNvPicPr preferRelativeResize="0"/>
          <p:nvPr/>
        </p:nvPicPr>
        <p:blipFill rotWithShape="1">
          <a:blip r:embed="rId4">
            <a:alphaModFix/>
          </a:blip>
          <a:srcRect b="0" l="0" r="0" t="0"/>
          <a:stretch/>
        </p:blipFill>
        <p:spPr>
          <a:xfrm>
            <a:off x="5852721" y="366515"/>
            <a:ext cx="6076730" cy="607673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41"/>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595" name="Google Shape;595;p41"/>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96" name="Google Shape;596;p41"/>
          <p:cNvSpPr txBox="1"/>
          <p:nvPr/>
        </p:nvSpPr>
        <p:spPr>
          <a:xfrm>
            <a:off x="601830" y="803005"/>
            <a:ext cx="5012161"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For Network era TV, working hypothesis    is that ASL serves as a good measurement for </a:t>
            </a:r>
            <a:r>
              <a:rPr b="1" lang="fr-FR" sz="1800">
                <a:solidFill>
                  <a:srgbClr val="3F3F3F"/>
                </a:solidFill>
                <a:latin typeface="Palatino"/>
                <a:ea typeface="Palatino"/>
                <a:cs typeface="Palatino"/>
                <a:sym typeface="Palatino"/>
              </a:rPr>
              <a:t>overall pace </a:t>
            </a:r>
            <a:r>
              <a:rPr lang="fr-FR" sz="1800">
                <a:solidFill>
                  <a:srgbClr val="3F3F3F"/>
                </a:solidFill>
                <a:latin typeface="Palatino"/>
                <a:ea typeface="Palatino"/>
                <a:cs typeface="Palatino"/>
                <a:sym typeface="Palatino"/>
              </a:rPr>
              <a:t>whereas MSL measures shot pace after </a:t>
            </a:r>
            <a:r>
              <a:rPr b="1" lang="fr-FR" sz="1800">
                <a:solidFill>
                  <a:srgbClr val="3F3F3F"/>
                </a:solidFill>
                <a:latin typeface="Palatino"/>
                <a:ea typeface="Palatino"/>
                <a:cs typeface="Palatino"/>
                <a:sym typeface="Palatino"/>
              </a:rPr>
              <a:t>accounting for shot type</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These relationships are complex, though. The data suggests that we need to continue to look at the underlying distributions of shot type and the duration of each shot type.</a:t>
            </a:r>
            <a:endParaRPr/>
          </a:p>
        </p:txBody>
      </p:sp>
      <p:sp>
        <p:nvSpPr>
          <p:cNvPr id="597" name="Google Shape;597;p41"/>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#1: Shot Pacing (MSL + ASL)</a:t>
            </a:r>
            <a:endParaRPr/>
          </a:p>
        </p:txBody>
      </p:sp>
      <p:pic>
        <p:nvPicPr>
          <p:cNvPr id="598" name="Google Shape;598;p41"/>
          <p:cNvPicPr preferRelativeResize="0"/>
          <p:nvPr/>
        </p:nvPicPr>
        <p:blipFill rotWithShape="1">
          <a:blip r:embed="rId4">
            <a:alphaModFix/>
          </a:blip>
          <a:srcRect b="0" l="0" r="0" t="0"/>
          <a:stretch/>
        </p:blipFill>
        <p:spPr>
          <a:xfrm>
            <a:off x="5852721" y="366515"/>
            <a:ext cx="6076730" cy="60767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Look at the pacing of the aural side of the shows, calculate the median time after a shot that speech is first detected, also split by the number of people present.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Five shows have a median delay of </a:t>
            </a:r>
            <a:r>
              <a:rPr b="1" lang="fr-FR" sz="1800">
                <a:solidFill>
                  <a:srgbClr val="3F3F3F"/>
                </a:solidFill>
                <a:latin typeface="Palatino"/>
                <a:ea typeface="Palatino"/>
                <a:cs typeface="Palatino"/>
                <a:sym typeface="Palatino"/>
              </a:rPr>
              <a:t>0.6-0.8</a:t>
            </a:r>
            <a:r>
              <a:rPr lang="fr-FR" sz="1800">
                <a:solidFill>
                  <a:srgbClr val="3F3F3F"/>
                </a:solidFill>
                <a:latin typeface="Palatino"/>
                <a:ea typeface="Palatino"/>
                <a:cs typeface="Palatino"/>
                <a:sym typeface="Palatino"/>
              </a:rPr>
              <a:t> seconds when there is only one character present. </a:t>
            </a:r>
            <a:r>
              <a:rPr i="1" lang="fr-FR" sz="1800">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which relies more heavily on physical humor, takes about twice that amount of time.</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Delay increases by around a </a:t>
            </a:r>
            <a:r>
              <a:rPr b="1" lang="fr-FR" sz="1800">
                <a:solidFill>
                  <a:srgbClr val="3F3F3F"/>
                </a:solidFill>
                <a:latin typeface="Palatino"/>
                <a:ea typeface="Palatino"/>
                <a:cs typeface="Palatino"/>
                <a:sym typeface="Palatino"/>
              </a:rPr>
              <a:t>factor of two </a:t>
            </a:r>
            <a:r>
              <a:rPr lang="fr-FR" sz="1800">
                <a:solidFill>
                  <a:srgbClr val="3F3F3F"/>
                </a:solidFill>
                <a:latin typeface="Palatino"/>
                <a:ea typeface="Palatino"/>
                <a:cs typeface="Palatino"/>
                <a:sym typeface="Palatino"/>
              </a:rPr>
              <a:t>when there are two people present, and slightly more with 3+ people.</a:t>
            </a:r>
            <a:endParaRPr/>
          </a:p>
        </p:txBody>
      </p:sp>
      <p:sp>
        <p:nvSpPr>
          <p:cNvPr id="606" name="Google Shape;606;p42"/>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#1: Shot Pacing (time to speech)</a:t>
            </a:r>
            <a:endParaRPr/>
          </a:p>
        </p:txBody>
      </p:sp>
      <p:pic>
        <p:nvPicPr>
          <p:cNvPr descr="Une image contenant table&#10;&#10;Description générée automatiquement" id="607" name="Google Shape;607;p42"/>
          <p:cNvPicPr preferRelativeResize="0"/>
          <p:nvPr/>
        </p:nvPicPr>
        <p:blipFill rotWithShape="1">
          <a:blip r:embed="rId4">
            <a:alphaModFix/>
          </a:blip>
          <a:srcRect b="0" l="0" r="0" t="0"/>
          <a:stretch/>
        </p:blipFill>
        <p:spPr>
          <a:xfrm>
            <a:off x="6630769" y="1600200"/>
            <a:ext cx="5010978" cy="292814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43"/>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13" name="Google Shape;613;p43"/>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14" name="Google Shape;614;p43"/>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#2: Individual Style</a:t>
            </a:r>
            <a:endParaRPr/>
          </a:p>
        </p:txBody>
      </p:sp>
      <p:sp>
        <p:nvSpPr>
          <p:cNvPr id="615" name="Google Shape;615;p43"/>
          <p:cNvSpPr txBox="1"/>
          <p:nvPr/>
        </p:nvSpPr>
        <p:spPr>
          <a:xfrm>
            <a:off x="601830" y="803005"/>
            <a:ext cx="5252434"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main character(s) for each of these shows is not immediately clear from a summary of their concepts; in three of the shows, the issue of who was the central character became a major source of conflict.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Assign a character to be visually present if seen ±5 shots in both directions. Compute the percentage of time that there face is present or recently seen.</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Every show has a clear dominant character who is present 66% or more of the time. Almost every show also has a clear second most dominant character, with Ricky and Ethel being not too far apart on </a:t>
            </a:r>
            <a:r>
              <a:rPr i="1" lang="fr-FR" sz="1800">
                <a:solidFill>
                  <a:srgbClr val="3F3F3F"/>
                </a:solidFill>
                <a:latin typeface="Palatino"/>
                <a:ea typeface="Palatino"/>
                <a:cs typeface="Palatino"/>
                <a:sym typeface="Palatino"/>
              </a:rPr>
              <a:t>Lucy. </a:t>
            </a:r>
            <a:endParaRPr sz="1800">
              <a:solidFill>
                <a:srgbClr val="3F3F3F"/>
              </a:solidFill>
              <a:latin typeface="Palatino"/>
              <a:ea typeface="Palatino"/>
              <a:cs typeface="Palatino"/>
              <a:sym typeface="Palatino"/>
            </a:endParaRPr>
          </a:p>
        </p:txBody>
      </p:sp>
      <p:pic>
        <p:nvPicPr>
          <p:cNvPr descr="Une image contenant texte, reçu&#10;&#10;Description générée automatiquement" id="616" name="Google Shape;616;p43"/>
          <p:cNvPicPr preferRelativeResize="0"/>
          <p:nvPr/>
        </p:nvPicPr>
        <p:blipFill rotWithShape="1">
          <a:blip r:embed="rId4">
            <a:alphaModFix/>
          </a:blip>
          <a:srcRect b="0" l="0" r="46622" t="0"/>
          <a:stretch/>
        </p:blipFill>
        <p:spPr>
          <a:xfrm>
            <a:off x="6096000" y="364680"/>
            <a:ext cx="3728484" cy="5854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44"/>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22" name="Google Shape;622;p44"/>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23" name="Google Shape;623;p44"/>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#2: Individual Style</a:t>
            </a:r>
            <a:endParaRPr/>
          </a:p>
        </p:txBody>
      </p:sp>
      <p:sp>
        <p:nvSpPr>
          <p:cNvPr id="624" name="Google Shape;624;p44"/>
          <p:cNvSpPr txBox="1"/>
          <p:nvPr/>
        </p:nvSpPr>
        <p:spPr>
          <a:xfrm>
            <a:off x="601830" y="803005"/>
            <a:ext cx="5252434"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In addition to narrative centrality, when broadly present, how often is each character shown in a close shot?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These roughly follow the pattern of face percentages with a smaller effect size. Inversions are characters that dominate a specific space, but not the entire show. </a:t>
            </a:r>
            <a:r>
              <a:rPr b="1" lang="fr-FR" sz="1800">
                <a:solidFill>
                  <a:srgbClr val="3F3F3F"/>
                </a:solidFill>
                <a:latin typeface="Palatino"/>
                <a:ea typeface="Palatino"/>
                <a:cs typeface="Palatino"/>
                <a:sym typeface="Palatino"/>
              </a:rPr>
              <a:t>Laura Petrie</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Jeannie </a:t>
            </a:r>
            <a:r>
              <a:rPr lang="fr-FR" sz="1800">
                <a:solidFill>
                  <a:srgbClr val="3F3F3F"/>
                </a:solidFill>
                <a:latin typeface="Palatino"/>
                <a:ea typeface="Palatino"/>
                <a:cs typeface="Palatino"/>
                <a:sym typeface="Palatino"/>
              </a:rPr>
              <a:t>dominate their respective domestic spaces. </a:t>
            </a:r>
            <a:r>
              <a:rPr b="1" lang="fr-FR" sz="1800">
                <a:solidFill>
                  <a:srgbClr val="3F3F3F"/>
                </a:solidFill>
                <a:latin typeface="Palatino"/>
                <a:ea typeface="Palatino"/>
                <a:cs typeface="Palatino"/>
                <a:sym typeface="Palatino"/>
              </a:rPr>
              <a:t>Larry</a:t>
            </a:r>
            <a:r>
              <a:rPr lang="fr-FR" sz="1800">
                <a:solidFill>
                  <a:srgbClr val="3F3F3F"/>
                </a:solidFill>
                <a:latin typeface="Palatino"/>
                <a:ea typeface="Palatino"/>
                <a:cs typeface="Palatino"/>
                <a:sym typeface="Palatino"/>
              </a:rPr>
              <a:t> dominates the workspace. </a:t>
            </a:r>
            <a:endParaRPr/>
          </a:p>
        </p:txBody>
      </p:sp>
      <p:pic>
        <p:nvPicPr>
          <p:cNvPr descr="Une image contenant texte, reçu&#10;&#10;Description générée automatiquement" id="625" name="Google Shape;625;p44"/>
          <p:cNvPicPr preferRelativeResize="0"/>
          <p:nvPr/>
        </p:nvPicPr>
        <p:blipFill rotWithShape="1">
          <a:blip r:embed="rId4">
            <a:alphaModFix/>
          </a:blip>
          <a:srcRect b="0" l="0" r="29116" t="0"/>
          <a:stretch/>
        </p:blipFill>
        <p:spPr>
          <a:xfrm>
            <a:off x="6096000" y="364680"/>
            <a:ext cx="4951228" cy="5854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45"/>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31" name="Google Shape;631;p45"/>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32" name="Google Shape;632;p45"/>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#2: Individual Style</a:t>
            </a:r>
            <a:endParaRPr/>
          </a:p>
        </p:txBody>
      </p:sp>
      <p:sp>
        <p:nvSpPr>
          <p:cNvPr id="633" name="Google Shape;633;p45"/>
          <p:cNvSpPr txBox="1"/>
          <p:nvPr/>
        </p:nvSpPr>
        <p:spPr>
          <a:xfrm>
            <a:off x="601830" y="803005"/>
            <a:ext cx="5252400" cy="4248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Only three of the shows have subtitles. For those that do, we can see how often a close shot with a given character ends with a question mark or </a:t>
            </a:r>
            <a:r>
              <a:rPr lang="fr-FR" sz="1800">
                <a:solidFill>
                  <a:srgbClr val="3F3F3F"/>
                </a:solidFill>
                <a:latin typeface="Palatino"/>
                <a:ea typeface="Palatino"/>
                <a:cs typeface="Palatino"/>
                <a:sym typeface="Palatino"/>
              </a:rPr>
              <a:t>exclamation</a:t>
            </a:r>
            <a:r>
              <a:rPr lang="fr-FR" sz="1800">
                <a:solidFill>
                  <a:srgbClr val="3F3F3F"/>
                </a:solidFill>
                <a:latin typeface="Palatino"/>
                <a:ea typeface="Palatino"/>
                <a:cs typeface="Palatino"/>
                <a:sym typeface="Palatino"/>
              </a:rPr>
              <a:t> mark.</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There’s little signal in </a:t>
            </a:r>
            <a:r>
              <a:rPr i="1" lang="fr-FR" sz="1800">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with questions occuring about 20% of the time and </a:t>
            </a:r>
            <a:r>
              <a:rPr lang="fr-FR" sz="1800">
                <a:solidFill>
                  <a:srgbClr val="3F3F3F"/>
                </a:solidFill>
                <a:latin typeface="Palatino"/>
                <a:ea typeface="Palatino"/>
                <a:cs typeface="Palatino"/>
                <a:sym typeface="Palatino"/>
              </a:rPr>
              <a:t>exclamations</a:t>
            </a:r>
            <a:r>
              <a:rPr lang="fr-FR" sz="1800">
                <a:solidFill>
                  <a:srgbClr val="3F3F3F"/>
                </a:solidFill>
                <a:latin typeface="Palatino"/>
                <a:ea typeface="Palatino"/>
                <a:cs typeface="Palatino"/>
                <a:sym typeface="Palatino"/>
              </a:rPr>
              <a:t> around 7.5% of the time.</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Interesting patterns for </a:t>
            </a:r>
            <a:r>
              <a:rPr i="1" lang="fr-FR" sz="1800">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and </a:t>
            </a:r>
            <a:r>
              <a:rPr i="1" lang="fr-FR" sz="1800">
                <a:solidFill>
                  <a:srgbClr val="3F3F3F"/>
                </a:solidFill>
                <a:latin typeface="Palatino"/>
                <a:ea typeface="Palatino"/>
                <a:cs typeface="Palatino"/>
                <a:sym typeface="Palatino"/>
              </a:rPr>
              <a:t>I Dream of Jeannie</a:t>
            </a:r>
            <a:r>
              <a:rPr lang="fr-FR" sz="1800">
                <a:solidFill>
                  <a:srgbClr val="3F3F3F"/>
                </a:solidFill>
                <a:latin typeface="Palatino"/>
                <a:ea typeface="Palatino"/>
                <a:cs typeface="Palatino"/>
                <a:sym typeface="Palatino"/>
              </a:rPr>
              <a:t>. Magical figures are more likely to exclaim thing, particularly the trouble-maker Endora. The senior work characters Larry and Dr. Bellows both show their confusion and general lack of excitement through the punctuation marks.</a:t>
            </a:r>
            <a:endParaRPr/>
          </a:p>
        </p:txBody>
      </p:sp>
      <p:pic>
        <p:nvPicPr>
          <p:cNvPr descr="Une image contenant texte, reçu&#10;&#10;Description générée automatiquement" id="634" name="Google Shape;634;p45"/>
          <p:cNvPicPr preferRelativeResize="0"/>
          <p:nvPr/>
        </p:nvPicPr>
        <p:blipFill rotWithShape="1">
          <a:blip r:embed="rId4">
            <a:alphaModFix/>
          </a:blip>
          <a:srcRect b="0" l="1" r="60321" t="0"/>
          <a:stretch/>
        </p:blipFill>
        <p:spPr>
          <a:xfrm>
            <a:off x="6096000" y="364680"/>
            <a:ext cx="2771553" cy="5854700"/>
          </a:xfrm>
          <a:prstGeom prst="rect">
            <a:avLst/>
          </a:prstGeom>
          <a:noFill/>
          <a:ln>
            <a:noFill/>
          </a:ln>
        </p:spPr>
      </p:pic>
      <p:pic>
        <p:nvPicPr>
          <p:cNvPr descr="Une image contenant texte, reçu&#10;&#10;Description générée automatiquement" id="635" name="Google Shape;635;p45"/>
          <p:cNvPicPr preferRelativeResize="0"/>
          <p:nvPr/>
        </p:nvPicPr>
        <p:blipFill rotWithShape="1">
          <a:blip r:embed="rId4">
            <a:alphaModFix/>
          </a:blip>
          <a:srcRect b="0" l="72215" r="-9517" t="0"/>
          <a:stretch/>
        </p:blipFill>
        <p:spPr>
          <a:xfrm>
            <a:off x="8867553" y="364680"/>
            <a:ext cx="2605582" cy="5854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46"/>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41" name="Google Shape;641;p46"/>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42" name="Google Shape;642;p46"/>
          <p:cNvSpPr txBox="1"/>
          <p:nvPr/>
        </p:nvSpPr>
        <p:spPr>
          <a:xfrm>
            <a:off x="601830" y="803005"/>
            <a:ext cx="5252400" cy="4525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One way to measure the relationship between two characters is to compute the average amount of time both are present divided by the amount of time either is (</a:t>
            </a:r>
            <a:r>
              <a:rPr b="1" lang="fr-FR" sz="1800">
                <a:solidFill>
                  <a:srgbClr val="3F3F3F"/>
                </a:solidFill>
                <a:latin typeface="Palatino"/>
                <a:ea typeface="Palatino"/>
                <a:cs typeface="Palatino"/>
                <a:sym typeface="Palatino"/>
              </a:rPr>
              <a:t>Intersection</a:t>
            </a:r>
            <a:r>
              <a:rPr b="1" lang="fr-FR" sz="1800">
                <a:solidFill>
                  <a:srgbClr val="3F3F3F"/>
                </a:solidFill>
                <a:latin typeface="Palatino"/>
                <a:ea typeface="Palatino"/>
                <a:cs typeface="Palatino"/>
                <a:sym typeface="Palatino"/>
              </a:rPr>
              <a:t> over Union</a:t>
            </a:r>
            <a:r>
              <a:rPr lang="fr-FR" sz="1800">
                <a:solidFill>
                  <a:srgbClr val="3F3F3F"/>
                </a:solidFill>
                <a:latin typeface="Palatino"/>
                <a:ea typeface="Palatino"/>
                <a:cs typeface="Palatino"/>
                <a:sym typeface="Palatino"/>
              </a:rPr>
              <a:t>; IoU).</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These largely follow the pattern of linking the most dominant character with the second most dominant character (or two in the case of </a:t>
            </a:r>
            <a:r>
              <a:rPr i="1" lang="fr-FR" sz="1800">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This is not surprising but also not a given. Additionally, </a:t>
            </a:r>
            <a:r>
              <a:rPr i="1" lang="fr-FR" sz="1800">
                <a:solidFill>
                  <a:srgbClr val="3F3F3F"/>
                </a:solidFill>
                <a:latin typeface="Palatino"/>
                <a:ea typeface="Palatino"/>
                <a:cs typeface="Palatino"/>
                <a:sym typeface="Palatino"/>
              </a:rPr>
              <a:t>Dick Van Dyke</a:t>
            </a:r>
            <a:r>
              <a:rPr lang="fr-FR" sz="1800">
                <a:solidFill>
                  <a:srgbClr val="3F3F3F"/>
                </a:solidFill>
                <a:latin typeface="Palatino"/>
                <a:ea typeface="Palatino"/>
                <a:cs typeface="Palatino"/>
                <a:sym typeface="Palatino"/>
              </a:rPr>
              <a:t> has a pair of work-only characters that have a very high IoU score.</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second and third most common relationships correspond to characters that are linked by </a:t>
            </a:r>
            <a:r>
              <a:rPr b="1" lang="fr-FR" sz="1800">
                <a:solidFill>
                  <a:srgbClr val="3F3F3F"/>
                </a:solidFill>
                <a:latin typeface="Palatino"/>
                <a:ea typeface="Palatino"/>
                <a:cs typeface="Palatino"/>
                <a:sym typeface="Palatino"/>
              </a:rPr>
              <a:t>work</a:t>
            </a:r>
            <a:r>
              <a:rPr lang="fr-FR" sz="1800">
                <a:solidFill>
                  <a:srgbClr val="3F3F3F"/>
                </a:solidFill>
                <a:latin typeface="Palatino"/>
                <a:ea typeface="Palatino"/>
                <a:cs typeface="Palatino"/>
                <a:sym typeface="Palatino"/>
              </a:rPr>
              <a:t>, </a:t>
            </a:r>
            <a:r>
              <a:rPr b="1" lang="fr-FR" sz="1800">
                <a:solidFill>
                  <a:srgbClr val="3F3F3F"/>
                </a:solidFill>
                <a:latin typeface="Palatino"/>
                <a:ea typeface="Palatino"/>
                <a:cs typeface="Palatino"/>
                <a:sym typeface="Palatino"/>
              </a:rPr>
              <a:t>friendship</a:t>
            </a:r>
            <a:r>
              <a:rPr lang="fr-FR" sz="1800">
                <a:solidFill>
                  <a:srgbClr val="3F3F3F"/>
                </a:solidFill>
                <a:latin typeface="Palatino"/>
                <a:ea typeface="Palatino"/>
                <a:cs typeface="Palatino"/>
                <a:sym typeface="Palatino"/>
              </a:rPr>
              <a:t>, or </a:t>
            </a:r>
            <a:r>
              <a:rPr b="1" lang="fr-FR" sz="1800">
                <a:solidFill>
                  <a:srgbClr val="3F3F3F"/>
                </a:solidFill>
                <a:latin typeface="Palatino"/>
                <a:ea typeface="Palatino"/>
                <a:cs typeface="Palatino"/>
                <a:sym typeface="Palatino"/>
              </a:rPr>
              <a:t>family ties</a:t>
            </a:r>
            <a:r>
              <a:rPr lang="fr-FR" sz="1800">
                <a:solidFill>
                  <a:srgbClr val="3F3F3F"/>
                </a:solidFill>
                <a:latin typeface="Palatino"/>
                <a:ea typeface="Palatino"/>
                <a:cs typeface="Palatino"/>
                <a:sym typeface="Palatino"/>
              </a:rPr>
              <a:t>.</a:t>
            </a:r>
            <a:endParaRPr/>
          </a:p>
        </p:txBody>
      </p:sp>
      <p:sp>
        <p:nvSpPr>
          <p:cNvPr id="643" name="Google Shape;643;p46"/>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#3: Character Pairs</a:t>
            </a:r>
            <a:endParaRPr/>
          </a:p>
        </p:txBody>
      </p:sp>
      <p:pic>
        <p:nvPicPr>
          <p:cNvPr descr="Une image contenant table&#10;&#10;Description générée automatiquement" id="644" name="Google Shape;644;p46"/>
          <p:cNvPicPr preferRelativeResize="0"/>
          <p:nvPr/>
        </p:nvPicPr>
        <p:blipFill rotWithShape="1">
          <a:blip r:embed="rId4">
            <a:alphaModFix/>
          </a:blip>
          <a:srcRect b="0" l="0" r="37327" t="0"/>
          <a:stretch/>
        </p:blipFill>
        <p:spPr>
          <a:xfrm>
            <a:off x="6419205" y="0"/>
            <a:ext cx="3065037"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47"/>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50" name="Google Shape;650;p47"/>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51" name="Google Shape;651;p47"/>
          <p:cNvSpPr txBox="1"/>
          <p:nvPr/>
        </p:nvSpPr>
        <p:spPr>
          <a:xfrm>
            <a:off x="601830" y="803005"/>
            <a:ext cx="5252434"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We can also compute the percentage of the entire series where each character is together in a </a:t>
            </a:r>
            <a:r>
              <a:rPr b="1" lang="fr-FR" sz="1800">
                <a:solidFill>
                  <a:srgbClr val="3F3F3F"/>
                </a:solidFill>
                <a:latin typeface="Palatino"/>
                <a:ea typeface="Palatino"/>
                <a:cs typeface="Palatino"/>
                <a:sym typeface="Palatino"/>
              </a:rPr>
              <a:t>two-shot </a:t>
            </a:r>
            <a:r>
              <a:rPr lang="fr-FR" sz="1800">
                <a:solidFill>
                  <a:srgbClr val="3F3F3F"/>
                </a:solidFill>
                <a:latin typeface="Palatino"/>
                <a:ea typeface="Palatino"/>
                <a:cs typeface="Palatino"/>
                <a:sym typeface="Palatino"/>
              </a:rPr>
              <a:t>while another character is also present in the scene.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Mostly follows the same pattern, but downplays the </a:t>
            </a:r>
            <a:r>
              <a:rPr b="1" lang="fr-FR" sz="1800">
                <a:solidFill>
                  <a:srgbClr val="3F3F3F"/>
                </a:solidFill>
                <a:latin typeface="Palatino"/>
                <a:ea typeface="Palatino"/>
                <a:cs typeface="Palatino"/>
                <a:sym typeface="Palatino"/>
              </a:rPr>
              <a:t>Buddy </a:t>
            </a:r>
            <a:r>
              <a:rPr lang="fr-FR" sz="1800">
                <a:solidFill>
                  <a:srgbClr val="3F3F3F"/>
                </a:solidFill>
                <a:latin typeface="Palatino"/>
                <a:ea typeface="Palatino"/>
                <a:cs typeface="Palatino"/>
                <a:sym typeface="Palatino"/>
              </a:rPr>
              <a:t>and </a:t>
            </a:r>
            <a:r>
              <a:rPr b="1" lang="fr-FR" sz="1800">
                <a:solidFill>
                  <a:srgbClr val="3F3F3F"/>
                </a:solidFill>
                <a:latin typeface="Palatino"/>
                <a:ea typeface="Palatino"/>
                <a:cs typeface="Palatino"/>
                <a:sym typeface="Palatino"/>
              </a:rPr>
              <a:t>Sally </a:t>
            </a:r>
            <a:r>
              <a:rPr lang="fr-FR" sz="1800">
                <a:solidFill>
                  <a:srgbClr val="3F3F3F"/>
                </a:solidFill>
                <a:latin typeface="Palatino"/>
                <a:ea typeface="Palatino"/>
                <a:cs typeface="Palatino"/>
                <a:sym typeface="Palatino"/>
              </a:rPr>
              <a:t>work-only relationship.</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effect size here is notable. Highest percentage for each show (plus the two for </a:t>
            </a:r>
            <a:r>
              <a:rPr i="1" lang="fr-FR" sz="1800">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are around 7.8% or more. The next highest is at most half of that, and often even less.</a:t>
            </a:r>
            <a:endParaRPr/>
          </a:p>
        </p:txBody>
      </p:sp>
      <p:sp>
        <p:nvSpPr>
          <p:cNvPr id="652" name="Google Shape;652;p47"/>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#3: Character Pairs</a:t>
            </a:r>
            <a:endParaRPr/>
          </a:p>
        </p:txBody>
      </p:sp>
      <p:pic>
        <p:nvPicPr>
          <p:cNvPr descr="Une image contenant table&#10;&#10;Description générée automatiquement" id="653" name="Google Shape;653;p47"/>
          <p:cNvPicPr preferRelativeResize="0"/>
          <p:nvPr/>
        </p:nvPicPr>
        <p:blipFill rotWithShape="1">
          <a:blip r:embed="rId4">
            <a:alphaModFix/>
          </a:blip>
          <a:srcRect b="0" l="0" r="19499" t="0"/>
          <a:stretch/>
        </p:blipFill>
        <p:spPr>
          <a:xfrm>
            <a:off x="6419205" y="0"/>
            <a:ext cx="3936907"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48"/>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59" name="Google Shape;659;p48"/>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60" name="Google Shape;660;p48"/>
          <p:cNvSpPr txBox="1"/>
          <p:nvPr/>
        </p:nvSpPr>
        <p:spPr>
          <a:xfrm>
            <a:off x="601830" y="803005"/>
            <a:ext cx="5252434"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Finally, we can look, when the two characters are in a two-shot with another character also present in the scene, how often the two characters both speak.</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Even though these are relative measurements, they almost all correspond to the ordering of the pairs by the IoU measurement, with the exception of the </a:t>
            </a:r>
            <a:r>
              <a:rPr b="1" lang="fr-FR" sz="1800">
                <a:solidFill>
                  <a:srgbClr val="3F3F3F"/>
                </a:solidFill>
                <a:latin typeface="Palatino"/>
                <a:ea typeface="Palatino"/>
                <a:cs typeface="Palatino"/>
                <a:sym typeface="Palatino"/>
              </a:rPr>
              <a:t>Buddy </a:t>
            </a:r>
            <a:r>
              <a:rPr lang="fr-FR" sz="1800">
                <a:solidFill>
                  <a:srgbClr val="3F3F3F"/>
                </a:solidFill>
                <a:latin typeface="Palatino"/>
                <a:ea typeface="Palatino"/>
                <a:cs typeface="Palatino"/>
                <a:sym typeface="Palatino"/>
              </a:rPr>
              <a:t>and </a:t>
            </a:r>
            <a:r>
              <a:rPr b="1" lang="fr-FR" sz="1800">
                <a:solidFill>
                  <a:srgbClr val="3F3F3F"/>
                </a:solidFill>
                <a:latin typeface="Palatino"/>
                <a:ea typeface="Palatino"/>
                <a:cs typeface="Palatino"/>
                <a:sym typeface="Palatino"/>
              </a:rPr>
              <a:t>Sally </a:t>
            </a:r>
            <a:r>
              <a:rPr lang="fr-FR" sz="1800">
                <a:solidFill>
                  <a:srgbClr val="3F3F3F"/>
                </a:solidFill>
                <a:latin typeface="Palatino"/>
                <a:ea typeface="Palatino"/>
                <a:cs typeface="Palatino"/>
                <a:sym typeface="Palatino"/>
              </a:rPr>
              <a:t>work-only relationship and one very small example from </a:t>
            </a:r>
            <a:r>
              <a:rPr i="1" lang="fr-FR" sz="1800">
                <a:solidFill>
                  <a:srgbClr val="3F3F3F"/>
                </a:solidFill>
                <a:latin typeface="Palatino"/>
                <a:ea typeface="Palatino"/>
                <a:cs typeface="Palatino"/>
                <a:sym typeface="Palatino"/>
              </a:rPr>
              <a:t>My Living Doll</a:t>
            </a:r>
            <a:r>
              <a:rPr lang="fr-FR" sz="1800">
                <a:solidFill>
                  <a:srgbClr val="3F3F3F"/>
                </a:solidFill>
                <a:latin typeface="Palatino"/>
                <a:ea typeface="Palatino"/>
                <a:cs typeface="Palatino"/>
                <a:sym typeface="Palatino"/>
              </a:rPr>
              <a:t>.</a:t>
            </a:r>
            <a:endParaRPr/>
          </a:p>
        </p:txBody>
      </p:sp>
      <p:sp>
        <p:nvSpPr>
          <p:cNvPr id="661" name="Google Shape;661;p48"/>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#3: Character Pairs</a:t>
            </a:r>
            <a:endParaRPr/>
          </a:p>
        </p:txBody>
      </p:sp>
      <p:pic>
        <p:nvPicPr>
          <p:cNvPr descr="Une image contenant table&#10;&#10;Description générée automatiquement" id="662" name="Google Shape;662;p48"/>
          <p:cNvPicPr preferRelativeResize="0"/>
          <p:nvPr/>
        </p:nvPicPr>
        <p:blipFill rotWithShape="1">
          <a:blip r:embed="rId4">
            <a:alphaModFix/>
          </a:blip>
          <a:srcRect b="0" l="0" r="0" t="0"/>
          <a:stretch/>
        </p:blipFill>
        <p:spPr>
          <a:xfrm>
            <a:off x="6419205" y="0"/>
            <a:ext cx="4890541" cy="685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9"/>
          <p:cNvSpPr/>
          <p:nvPr/>
        </p:nvSpPr>
        <p:spPr>
          <a:xfrm>
            <a:off x="0" y="0"/>
            <a:ext cx="12192000" cy="6857998"/>
          </a:xfrm>
          <a:prstGeom prst="rect">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49"/>
          <p:cNvSpPr txBox="1"/>
          <p:nvPr/>
        </p:nvSpPr>
        <p:spPr>
          <a:xfrm>
            <a:off x="351724" y="2921167"/>
            <a:ext cx="842429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6000">
                <a:solidFill>
                  <a:srgbClr val="D8D8D8"/>
                </a:solidFill>
                <a:latin typeface="Calibri"/>
                <a:ea typeface="Calibri"/>
                <a:cs typeface="Calibri"/>
                <a:sym typeface="Calibri"/>
              </a:rPr>
              <a:t>7. Eye tracking</a:t>
            </a:r>
            <a:endParaRPr/>
          </a:p>
        </p:txBody>
      </p:sp>
      <p:pic>
        <p:nvPicPr>
          <p:cNvPr id="670" name="Google Shape;670;p49"/>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71" name="Google Shape;671;p49"/>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D8D8D8"/>
                </a:solidFill>
                <a:latin typeface="Courier"/>
                <a:ea typeface="Courier"/>
                <a:cs typeface="Courier"/>
                <a:sym typeface="Courier"/>
              </a:rPr>
              <a:t>01 – Six TV Families | </a:t>
            </a:r>
            <a:r>
              <a:rPr b="1" lang="fr-FR" sz="1200">
                <a:solidFill>
                  <a:srgbClr val="D8D8D8"/>
                </a:solidFill>
                <a:latin typeface="Courier"/>
                <a:ea typeface="Courier"/>
                <a:cs typeface="Courier"/>
                <a:sym typeface="Courier"/>
              </a:rPr>
              <a:t>Eye tracking</a:t>
            </a:r>
            <a:endParaRPr sz="1200">
              <a:solidFill>
                <a:srgbClr val="D8D8D8"/>
              </a:solidFill>
              <a:latin typeface="Courier"/>
              <a:ea typeface="Courier"/>
              <a:cs typeface="Courier"/>
              <a:sym typeface="Couri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p:nvPr/>
        </p:nvSpPr>
        <p:spPr>
          <a:xfrm>
            <a:off x="9147203" y="724782"/>
            <a:ext cx="1273387" cy="1921371"/>
          </a:xfrm>
          <a:prstGeom prst="rect">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5"/>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Introduction</a:t>
            </a:r>
            <a:endParaRPr/>
          </a:p>
        </p:txBody>
      </p:sp>
      <p:sp>
        <p:nvSpPr>
          <p:cNvPr id="138" name="Google Shape;138;p5"/>
          <p:cNvSpPr txBox="1"/>
          <p:nvPr/>
        </p:nvSpPr>
        <p:spPr>
          <a:xfrm>
            <a:off x="601830" y="803005"/>
            <a:ext cx="5252434"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 apply and develop corpus-based techniques and software in order to study how messages are communicated through </a:t>
            </a:r>
            <a:r>
              <a:rPr b="1" lang="fr-FR" sz="1800">
                <a:solidFill>
                  <a:srgbClr val="3F3F3F"/>
                </a:solidFill>
                <a:latin typeface="Palatino"/>
                <a:ea typeface="Palatino"/>
                <a:cs typeface="Palatino"/>
                <a:sym typeface="Palatino"/>
              </a:rPr>
              <a:t>visual</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multimodal forms</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 am particularly interested in understanding the production and reception of messages transmitted through </a:t>
            </a:r>
            <a:r>
              <a:rPr b="1" lang="fr-FR" sz="1800">
                <a:solidFill>
                  <a:srgbClr val="3F3F3F"/>
                </a:solidFill>
                <a:latin typeface="Palatino"/>
                <a:ea typeface="Palatino"/>
                <a:cs typeface="Palatino"/>
                <a:sym typeface="Palatino"/>
              </a:rPr>
              <a:t>time-based media </a:t>
            </a:r>
            <a:r>
              <a:rPr lang="fr-FR" sz="1800">
                <a:solidFill>
                  <a:srgbClr val="3F3F3F"/>
                </a:solidFill>
                <a:latin typeface="Palatino"/>
                <a:ea typeface="Palatino"/>
                <a:cs typeface="Palatino"/>
                <a:sym typeface="Palatino"/>
              </a:rPr>
              <a:t>such as television and film. </a:t>
            </a:r>
            <a:endParaRPr/>
          </a:p>
        </p:txBody>
      </p:sp>
      <p:pic>
        <p:nvPicPr>
          <p:cNvPr id="139" name="Google Shape;139;p5"/>
          <p:cNvPicPr preferRelativeResize="0"/>
          <p:nvPr/>
        </p:nvPicPr>
        <p:blipFill rotWithShape="1">
          <a:blip r:embed="rId4">
            <a:alphaModFix/>
          </a:blip>
          <a:srcRect b="0" l="0" r="0" t="0"/>
          <a:stretch/>
        </p:blipFill>
        <p:spPr>
          <a:xfrm>
            <a:off x="7649154" y="723806"/>
            <a:ext cx="1280705" cy="1910080"/>
          </a:xfrm>
          <a:prstGeom prst="rect">
            <a:avLst/>
          </a:prstGeom>
          <a:noFill/>
          <a:ln>
            <a:noFill/>
          </a:ln>
        </p:spPr>
      </p:pic>
      <p:pic>
        <p:nvPicPr>
          <p:cNvPr id="140" name="Google Shape;140;p5"/>
          <p:cNvPicPr preferRelativeResize="0"/>
          <p:nvPr/>
        </p:nvPicPr>
        <p:blipFill rotWithShape="1">
          <a:blip r:embed="rId5">
            <a:alphaModFix/>
          </a:blip>
          <a:srcRect b="0" l="0" r="0" t="0"/>
          <a:stretch/>
        </p:blipFill>
        <p:spPr>
          <a:xfrm>
            <a:off x="6150265" y="719138"/>
            <a:ext cx="1272953" cy="1914748"/>
          </a:xfrm>
          <a:prstGeom prst="rect">
            <a:avLst/>
          </a:prstGeom>
          <a:noFill/>
          <a:ln>
            <a:noFill/>
          </a:ln>
        </p:spPr>
      </p:pic>
      <p:pic>
        <p:nvPicPr>
          <p:cNvPr id="141" name="Google Shape;141;p5"/>
          <p:cNvPicPr preferRelativeResize="0"/>
          <p:nvPr/>
        </p:nvPicPr>
        <p:blipFill rotWithShape="1">
          <a:blip r:embed="rId6">
            <a:alphaModFix/>
          </a:blip>
          <a:srcRect b="0" l="0" r="0" t="0"/>
          <a:stretch/>
        </p:blipFill>
        <p:spPr>
          <a:xfrm>
            <a:off x="454296" y="3820696"/>
            <a:ext cx="2751416" cy="1563139"/>
          </a:xfrm>
          <a:prstGeom prst="rect">
            <a:avLst/>
          </a:prstGeom>
          <a:noFill/>
          <a:ln>
            <a:noFill/>
          </a:ln>
        </p:spPr>
      </p:pic>
      <p:pic>
        <p:nvPicPr>
          <p:cNvPr id="142" name="Google Shape;142;p5"/>
          <p:cNvPicPr preferRelativeResize="0"/>
          <p:nvPr/>
        </p:nvPicPr>
        <p:blipFill rotWithShape="1">
          <a:blip r:embed="rId7">
            <a:alphaModFix/>
          </a:blip>
          <a:srcRect b="0" l="0" r="0" t="0"/>
          <a:stretch/>
        </p:blipFill>
        <p:spPr>
          <a:xfrm>
            <a:off x="3337263" y="3820695"/>
            <a:ext cx="2751416" cy="1563139"/>
          </a:xfrm>
          <a:prstGeom prst="rect">
            <a:avLst/>
          </a:prstGeom>
          <a:noFill/>
          <a:ln>
            <a:noFill/>
          </a:ln>
        </p:spPr>
      </p:pic>
      <p:pic>
        <p:nvPicPr>
          <p:cNvPr id="143" name="Google Shape;143;p5"/>
          <p:cNvPicPr preferRelativeResize="0"/>
          <p:nvPr/>
        </p:nvPicPr>
        <p:blipFill rotWithShape="1">
          <a:blip r:embed="rId8">
            <a:alphaModFix/>
          </a:blip>
          <a:srcRect b="0" l="0" r="0" t="0"/>
          <a:stretch/>
        </p:blipFill>
        <p:spPr>
          <a:xfrm>
            <a:off x="6220230" y="3820694"/>
            <a:ext cx="2751416" cy="1563139"/>
          </a:xfrm>
          <a:prstGeom prst="rect">
            <a:avLst/>
          </a:prstGeom>
          <a:noFill/>
          <a:ln>
            <a:noFill/>
          </a:ln>
        </p:spPr>
      </p:pic>
      <p:pic>
        <p:nvPicPr>
          <p:cNvPr id="144" name="Google Shape;144;p5"/>
          <p:cNvPicPr preferRelativeResize="0"/>
          <p:nvPr/>
        </p:nvPicPr>
        <p:blipFill rotWithShape="1">
          <a:blip r:embed="rId9">
            <a:alphaModFix/>
          </a:blip>
          <a:srcRect b="0" l="0" r="0" t="0"/>
          <a:stretch/>
        </p:blipFill>
        <p:spPr>
          <a:xfrm>
            <a:off x="9155795" y="730428"/>
            <a:ext cx="1273387" cy="1910081"/>
          </a:xfrm>
          <a:prstGeom prst="rect">
            <a:avLst/>
          </a:prstGeom>
          <a:noFill/>
          <a:ln>
            <a:noFill/>
          </a:ln>
        </p:spPr>
      </p:pic>
      <p:sp>
        <p:nvSpPr>
          <p:cNvPr id="145" name="Google Shape;145;p5"/>
          <p:cNvSpPr txBox="1"/>
          <p:nvPr/>
        </p:nvSpPr>
        <p:spPr>
          <a:xfrm>
            <a:off x="6428051" y="2726734"/>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2015</a:t>
            </a:r>
            <a:endParaRPr/>
          </a:p>
        </p:txBody>
      </p:sp>
      <p:sp>
        <p:nvSpPr>
          <p:cNvPr id="146" name="Google Shape;146;p5"/>
          <p:cNvSpPr txBox="1"/>
          <p:nvPr/>
        </p:nvSpPr>
        <p:spPr>
          <a:xfrm>
            <a:off x="7913475" y="2726734"/>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2019</a:t>
            </a:r>
            <a:endParaRPr/>
          </a:p>
        </p:txBody>
      </p:sp>
      <p:sp>
        <p:nvSpPr>
          <p:cNvPr id="147" name="Google Shape;147;p5"/>
          <p:cNvSpPr txBox="1"/>
          <p:nvPr/>
        </p:nvSpPr>
        <p:spPr>
          <a:xfrm>
            <a:off x="9454526" y="2752786"/>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2022</a:t>
            </a:r>
            <a:endParaRPr/>
          </a:p>
        </p:txBody>
      </p:sp>
      <p:sp>
        <p:nvSpPr>
          <p:cNvPr id="148" name="Google Shape;148;p5"/>
          <p:cNvSpPr txBox="1"/>
          <p:nvPr/>
        </p:nvSpPr>
        <p:spPr>
          <a:xfrm>
            <a:off x="10995577" y="2726734"/>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2023</a:t>
            </a:r>
            <a:endParaRPr/>
          </a:p>
        </p:txBody>
      </p:sp>
      <p:sp>
        <p:nvSpPr>
          <p:cNvPr id="149" name="Google Shape;149;p5"/>
          <p:cNvSpPr txBox="1"/>
          <p:nvPr/>
        </p:nvSpPr>
        <p:spPr>
          <a:xfrm>
            <a:off x="1300487" y="5413636"/>
            <a:ext cx="1074797"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Photogrammar</a:t>
            </a:r>
            <a:endParaRPr/>
          </a:p>
        </p:txBody>
      </p:sp>
      <p:sp>
        <p:nvSpPr>
          <p:cNvPr id="150" name="Google Shape;150;p5"/>
          <p:cNvSpPr txBox="1"/>
          <p:nvPr/>
        </p:nvSpPr>
        <p:spPr>
          <a:xfrm>
            <a:off x="4187001" y="5424223"/>
            <a:ext cx="1074797"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COVIDcast</a:t>
            </a:r>
            <a:endParaRPr/>
          </a:p>
        </p:txBody>
      </p:sp>
      <p:sp>
        <p:nvSpPr>
          <p:cNvPr id="151" name="Google Shape;151;p5"/>
          <p:cNvSpPr txBox="1"/>
          <p:nvPr/>
        </p:nvSpPr>
        <p:spPr>
          <a:xfrm>
            <a:off x="6963824" y="5392698"/>
            <a:ext cx="156655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Ukraine, WARCHIVE</a:t>
            </a:r>
            <a:endParaRPr/>
          </a:p>
        </p:txBody>
      </p:sp>
      <p:pic>
        <p:nvPicPr>
          <p:cNvPr id="152" name="Google Shape;152;p5"/>
          <p:cNvPicPr preferRelativeResize="0"/>
          <p:nvPr/>
        </p:nvPicPr>
        <p:blipFill rotWithShape="1">
          <a:blip r:embed="rId10">
            <a:alphaModFix/>
          </a:blip>
          <a:srcRect b="0" l="0" r="0" t="0"/>
          <a:stretch/>
        </p:blipFill>
        <p:spPr>
          <a:xfrm>
            <a:off x="9127905" y="3818021"/>
            <a:ext cx="2808579" cy="1595615"/>
          </a:xfrm>
          <a:prstGeom prst="rect">
            <a:avLst/>
          </a:prstGeom>
          <a:noFill/>
          <a:ln>
            <a:noFill/>
          </a:ln>
        </p:spPr>
      </p:pic>
      <p:sp>
        <p:nvSpPr>
          <p:cNvPr id="153" name="Google Shape;153;p5"/>
          <p:cNvSpPr txBox="1"/>
          <p:nvPr/>
        </p:nvSpPr>
        <p:spPr>
          <a:xfrm>
            <a:off x="9805057" y="5424223"/>
            <a:ext cx="156655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Statistical Software</a:t>
            </a:r>
            <a:endParaRPr/>
          </a:p>
        </p:txBody>
      </p:sp>
      <p:sp>
        <p:nvSpPr>
          <p:cNvPr id="154" name="Google Shape;154;p5"/>
          <p:cNvSpPr/>
          <p:nvPr/>
        </p:nvSpPr>
        <p:spPr>
          <a:xfrm>
            <a:off x="10655118" y="730428"/>
            <a:ext cx="1273387" cy="1921371"/>
          </a:xfrm>
          <a:prstGeom prst="rect">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5"/>
          <p:cNvSpPr txBox="1"/>
          <p:nvPr/>
        </p:nvSpPr>
        <p:spPr>
          <a:xfrm>
            <a:off x="10770006" y="803005"/>
            <a:ext cx="1043609"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800">
                <a:solidFill>
                  <a:srgbClr val="7F7F7F"/>
                </a:solidFill>
                <a:latin typeface="Calibri"/>
                <a:ea typeface="Calibri"/>
                <a:cs typeface="Calibri"/>
                <a:sym typeface="Calibri"/>
              </a:rPr>
              <a:t>DISTANT VIEWING</a:t>
            </a:r>
            <a:endParaRPr/>
          </a:p>
          <a:p>
            <a:pPr indent="0" lvl="0" marL="0" marR="0" rtl="0" algn="ctr">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ctr">
              <a:spcBef>
                <a:spcPts val="0"/>
              </a:spcBef>
              <a:spcAft>
                <a:spcPts val="0"/>
              </a:spcAft>
              <a:buNone/>
            </a:pPr>
            <a:r>
              <a:rPr lang="fr-FR" sz="500">
                <a:solidFill>
                  <a:schemeClr val="dk1"/>
                </a:solidFill>
                <a:latin typeface="Calibri"/>
                <a:ea typeface="Calibri"/>
                <a:cs typeface="Calibri"/>
                <a:sym typeface="Calibri"/>
              </a:rPr>
              <a:t> </a:t>
            </a:r>
            <a:r>
              <a:rPr i="1" lang="fr-FR" sz="500">
                <a:solidFill>
                  <a:schemeClr val="dk1"/>
                </a:solidFill>
                <a:latin typeface="Calibri"/>
                <a:ea typeface="Calibri"/>
                <a:cs typeface="Calibri"/>
                <a:sym typeface="Calibri"/>
              </a:rPr>
              <a:t>Analyzing Visual Culture at Scale</a:t>
            </a:r>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rPr i="1" lang="fr-FR" sz="500">
                <a:solidFill>
                  <a:schemeClr val="dk1"/>
                </a:solidFill>
                <a:latin typeface="Calibri"/>
                <a:ea typeface="Calibri"/>
                <a:cs typeface="Calibri"/>
                <a:sym typeface="Calibri"/>
              </a:rPr>
              <a:t>Taylor Arnold</a:t>
            </a:r>
            <a:endParaRPr/>
          </a:p>
          <a:p>
            <a:pPr indent="0" lvl="0" marL="0" marR="0" rtl="0" algn="ctr">
              <a:spcBef>
                <a:spcPts val="0"/>
              </a:spcBef>
              <a:spcAft>
                <a:spcPts val="0"/>
              </a:spcAft>
              <a:buNone/>
            </a:pPr>
            <a:r>
              <a:rPr i="1" lang="fr-FR" sz="500">
                <a:solidFill>
                  <a:schemeClr val="dk1"/>
                </a:solidFill>
                <a:latin typeface="Calibri"/>
                <a:ea typeface="Calibri"/>
                <a:cs typeface="Calibri"/>
                <a:sym typeface="Calibri"/>
              </a:rPr>
              <a:t>Lauren Tilton</a:t>
            </a:r>
            <a:endParaRPr/>
          </a:p>
        </p:txBody>
      </p:sp>
      <p:cxnSp>
        <p:nvCxnSpPr>
          <p:cNvPr id="156" name="Google Shape;156;p5"/>
          <p:cNvCxnSpPr/>
          <p:nvPr/>
        </p:nvCxnSpPr>
        <p:spPr>
          <a:xfrm>
            <a:off x="10995577" y="1046022"/>
            <a:ext cx="583510" cy="0"/>
          </a:xfrm>
          <a:prstGeom prst="straightConnector1">
            <a:avLst/>
          </a:prstGeom>
          <a:noFill/>
          <a:ln cap="flat" cmpd="sng" w="9525">
            <a:solidFill>
              <a:schemeClr val="accent1"/>
            </a:solidFill>
            <a:prstDash val="solid"/>
            <a:miter lim="800000"/>
            <a:headEnd len="sm" w="sm" type="none"/>
            <a:tailEnd len="sm" w="sm" type="none"/>
          </a:ln>
        </p:spPr>
      </p:cxnSp>
      <p:pic>
        <p:nvPicPr>
          <p:cNvPr descr="Une image contenant texte, différent&#10;&#10;Description générée automatiquement" id="157" name="Google Shape;157;p5"/>
          <p:cNvPicPr preferRelativeResize="0"/>
          <p:nvPr/>
        </p:nvPicPr>
        <p:blipFill rotWithShape="1">
          <a:blip r:embed="rId11">
            <a:alphaModFix/>
          </a:blip>
          <a:srcRect b="0" l="0" r="0" t="0"/>
          <a:stretch/>
        </p:blipFill>
        <p:spPr>
          <a:xfrm>
            <a:off x="10867542" y="1324649"/>
            <a:ext cx="916256" cy="916256"/>
          </a:xfrm>
          <a:prstGeom prst="rect">
            <a:avLst/>
          </a:prstGeom>
          <a:noFill/>
          <a:ln>
            <a:noFill/>
          </a:ln>
        </p:spPr>
      </p:pic>
      <p:pic>
        <p:nvPicPr>
          <p:cNvPr id="158" name="Google Shape;158;p5"/>
          <p:cNvPicPr preferRelativeResize="0"/>
          <p:nvPr/>
        </p:nvPicPr>
        <p:blipFill rotWithShape="1">
          <a:blip r:embed="rId12">
            <a:alphaModFix/>
          </a:blip>
          <a:srcRect b="0" l="0" r="0" t="0"/>
          <a:stretch/>
        </p:blipFill>
        <p:spPr>
          <a:xfrm>
            <a:off x="11311209" y="6498187"/>
            <a:ext cx="791704" cy="276999"/>
          </a:xfrm>
          <a:prstGeom prst="rect">
            <a:avLst/>
          </a:prstGeom>
          <a:noFill/>
          <a:ln>
            <a:noFill/>
          </a:ln>
        </p:spPr>
      </p:pic>
      <p:sp>
        <p:nvSpPr>
          <p:cNvPr id="159" name="Google Shape;159;p5"/>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50"/>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77" name="Google Shape;677;p50"/>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678" name="Google Shape;678;p50"/>
          <p:cNvSpPr txBox="1"/>
          <p:nvPr/>
        </p:nvSpPr>
        <p:spPr>
          <a:xfrm>
            <a:off x="601830" y="803005"/>
            <a:ext cx="5252400" cy="3417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a:t>
            </a:r>
            <a:r>
              <a:rPr lang="fr-FR" sz="1800">
                <a:solidFill>
                  <a:srgbClr val="3F3F3F"/>
                </a:solidFill>
                <a:latin typeface="Palatino"/>
                <a:ea typeface="Palatino"/>
                <a:cs typeface="Palatino"/>
                <a:sym typeface="Palatino"/>
              </a:rPr>
              <a:t>received</a:t>
            </a:r>
            <a:r>
              <a:rPr lang="fr-FR" sz="1800">
                <a:solidFill>
                  <a:srgbClr val="3F3F3F"/>
                </a:solidFill>
                <a:latin typeface="Palatino"/>
                <a:ea typeface="Palatino"/>
                <a:cs typeface="Palatino"/>
                <a:sym typeface="Palatino"/>
              </a:rPr>
              <a:t>. As follow-up questions, would like to know:</a:t>
            </a:r>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#4: </a:t>
            </a:r>
            <a:r>
              <a:rPr b="0" i="0" lang="fr-FR" sz="1800" u="none" cap="none" strike="noStrike">
                <a:solidFill>
                  <a:srgbClr val="3F3F3F"/>
                </a:solidFill>
                <a:latin typeface="Palatino"/>
                <a:ea typeface="Palatino"/>
                <a:cs typeface="Palatino"/>
                <a:sym typeface="Palatino"/>
              </a:rPr>
              <a:t>Do people tend to focus on people and faces on screen? How long does it take to refocus after a cut?</a:t>
            </a:r>
            <a:endParaRPr b="1"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#5: </a:t>
            </a:r>
            <a:r>
              <a:rPr b="0" i="0" lang="fr-FR" sz="1800" u="none" cap="none" strike="noStrike">
                <a:solidFill>
                  <a:srgbClr val="3F3F3F"/>
                </a:solidFill>
                <a:latin typeface="Palatino"/>
                <a:ea typeface="Palatino"/>
                <a:cs typeface="Palatino"/>
                <a:sym typeface="Palatino"/>
              </a:rPr>
              <a:t>When multiple faces are present, do people look at both? What effects whether they do.</a:t>
            </a:r>
            <a:endParaRPr/>
          </a:p>
        </p:txBody>
      </p:sp>
      <p:sp>
        <p:nvSpPr>
          <p:cNvPr id="679" name="Google Shape;679;p50"/>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Reception</a:t>
            </a:r>
            <a:endParaRPr/>
          </a:p>
        </p:txBody>
      </p:sp>
      <p:sp>
        <p:nvSpPr>
          <p:cNvPr id="680" name="Google Shape;680;p50"/>
          <p:cNvSpPr txBox="1"/>
          <p:nvPr/>
        </p:nvSpPr>
        <p:spPr>
          <a:xfrm>
            <a:off x="6454627" y="5042476"/>
            <a:ext cx="5252434"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Women watching television, Chicago (1960).</a:t>
            </a:r>
            <a:endParaRPr/>
          </a:p>
        </p:txBody>
      </p:sp>
      <p:pic>
        <p:nvPicPr>
          <p:cNvPr id="681" name="Google Shape;681;p50"/>
          <p:cNvPicPr preferRelativeResize="0"/>
          <p:nvPr/>
        </p:nvPicPr>
        <p:blipFill rotWithShape="1">
          <a:blip r:embed="rId4">
            <a:alphaModFix/>
          </a:blip>
          <a:srcRect b="0" l="0" r="0" t="0"/>
          <a:stretch/>
        </p:blipFill>
        <p:spPr>
          <a:xfrm>
            <a:off x="6222123" y="1139835"/>
            <a:ext cx="5667175" cy="37806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51"/>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687" name="Google Shape;687;p51"/>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688" name="Google Shape;688;p51"/>
          <p:cNvSpPr txBox="1"/>
          <p:nvPr/>
        </p:nvSpPr>
        <p:spPr>
          <a:xfrm>
            <a:off x="601830" y="803005"/>
            <a:ext cx="5252400" cy="4802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a:t>
            </a:r>
            <a:r>
              <a:rPr lang="fr-FR" sz="1800">
                <a:solidFill>
                  <a:srgbClr val="3F3F3F"/>
                </a:solidFill>
                <a:latin typeface="Palatino"/>
                <a:ea typeface="Palatino"/>
                <a:cs typeface="Palatino"/>
                <a:sym typeface="Palatino"/>
              </a:rPr>
              <a:t>received</a:t>
            </a:r>
            <a:r>
              <a:rPr lang="fr-FR" sz="1800">
                <a:solidFill>
                  <a:srgbClr val="3F3F3F"/>
                </a:solidFill>
                <a:latin typeface="Palatino"/>
                <a:ea typeface="Palatino"/>
                <a:cs typeface="Palatino"/>
                <a:sym typeface="Palatino"/>
              </a:rPr>
              <a:t>. As follow-up questions, would like to know:</a:t>
            </a:r>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#4: </a:t>
            </a:r>
            <a:r>
              <a:rPr b="0" i="0" lang="fr-FR" sz="1800" u="none" cap="none" strike="noStrike">
                <a:solidFill>
                  <a:srgbClr val="3F3F3F"/>
                </a:solidFill>
                <a:latin typeface="Palatino"/>
                <a:ea typeface="Palatino"/>
                <a:cs typeface="Palatino"/>
                <a:sym typeface="Palatino"/>
              </a:rPr>
              <a:t>Do people tend to focus on people and faces on screen? How long does it take to refocus after a cut?</a:t>
            </a:r>
            <a:endParaRPr b="1"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RQ #5: </a:t>
            </a:r>
            <a:r>
              <a:rPr b="0" i="0" lang="fr-FR" sz="1800" u="none" cap="none" strike="noStrike">
                <a:solidFill>
                  <a:srgbClr val="3F3F3F"/>
                </a:solidFill>
                <a:latin typeface="Palatino"/>
                <a:ea typeface="Palatino"/>
                <a:cs typeface="Palatino"/>
                <a:sym typeface="Palatino"/>
              </a:rPr>
              <a:t>When multiple faces are present, do people look at both? What effects whether they do.</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Will not be able to fully answer these rich questions, but can get some answers using an existing, open eye tracking dataset (</a:t>
            </a:r>
            <a:r>
              <a:rPr b="1" lang="fr-FR" sz="1800">
                <a:solidFill>
                  <a:srgbClr val="3F3F3F"/>
                </a:solidFill>
                <a:latin typeface="Palatino"/>
                <a:ea typeface="Palatino"/>
                <a:cs typeface="Palatino"/>
                <a:sym typeface="Palatino"/>
              </a:rPr>
              <a:t>63</a:t>
            </a:r>
            <a:r>
              <a:rPr lang="fr-FR" sz="1800">
                <a:solidFill>
                  <a:srgbClr val="3F3F3F"/>
                </a:solidFill>
                <a:latin typeface="Palatino"/>
                <a:ea typeface="Palatino"/>
                <a:cs typeface="Palatino"/>
                <a:sym typeface="Palatino"/>
              </a:rPr>
              <a:t> participants watching </a:t>
            </a:r>
            <a:r>
              <a:rPr b="1" lang="fr-FR" sz="1800">
                <a:solidFill>
                  <a:srgbClr val="3F3F3F"/>
                </a:solidFill>
                <a:latin typeface="Palatino"/>
                <a:ea typeface="Palatino"/>
                <a:cs typeface="Palatino"/>
                <a:sym typeface="Palatino"/>
              </a:rPr>
              <a:t>125</a:t>
            </a:r>
            <a:r>
              <a:rPr lang="fr-FR" sz="1800">
                <a:solidFill>
                  <a:srgbClr val="3F3F3F"/>
                </a:solidFill>
                <a:latin typeface="Palatino"/>
                <a:ea typeface="Palatino"/>
                <a:cs typeface="Palatino"/>
                <a:sym typeface="Palatino"/>
              </a:rPr>
              <a:t> clips).</a:t>
            </a:r>
            <a:endParaRPr/>
          </a:p>
        </p:txBody>
      </p:sp>
      <p:sp>
        <p:nvSpPr>
          <p:cNvPr id="689" name="Google Shape;689;p51"/>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Reception</a:t>
            </a:r>
            <a:endParaRPr/>
          </a:p>
        </p:txBody>
      </p:sp>
      <p:sp>
        <p:nvSpPr>
          <p:cNvPr id="690" name="Google Shape;690;p51"/>
          <p:cNvSpPr txBox="1"/>
          <p:nvPr/>
        </p:nvSpPr>
        <p:spPr>
          <a:xfrm>
            <a:off x="559579" y="5850009"/>
            <a:ext cx="5252434" cy="4154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050">
                <a:solidFill>
                  <a:srgbClr val="7F7F7F"/>
                </a:solidFill>
                <a:latin typeface="Palatino"/>
                <a:ea typeface="Palatino"/>
                <a:cs typeface="Palatino"/>
                <a:sym typeface="Palatino"/>
              </a:rPr>
              <a:t>Costela, Francisco and Russell Woods (2019). "A free database of eye movements watching ‘Hollywood’ videoclips." </a:t>
            </a:r>
            <a:r>
              <a:rPr i="1" lang="fr-FR" sz="1050">
                <a:solidFill>
                  <a:srgbClr val="7F7F7F"/>
                </a:solidFill>
                <a:latin typeface="Palatino"/>
                <a:ea typeface="Palatino"/>
                <a:cs typeface="Palatino"/>
                <a:sym typeface="Palatino"/>
              </a:rPr>
              <a:t>Data in Brief</a:t>
            </a:r>
            <a:r>
              <a:rPr lang="fr-FR" sz="1050">
                <a:solidFill>
                  <a:srgbClr val="7F7F7F"/>
                </a:solidFill>
                <a:latin typeface="Palatino"/>
                <a:ea typeface="Palatino"/>
                <a:cs typeface="Palatino"/>
                <a:sym typeface="Palatino"/>
              </a:rPr>
              <a:t>, 5(2019): 1-9.</a:t>
            </a:r>
            <a:endParaRPr/>
          </a:p>
        </p:txBody>
      </p:sp>
      <p:sp>
        <p:nvSpPr>
          <p:cNvPr id="691" name="Google Shape;691;p51"/>
          <p:cNvSpPr txBox="1"/>
          <p:nvPr/>
        </p:nvSpPr>
        <p:spPr>
          <a:xfrm>
            <a:off x="6454627" y="5042476"/>
            <a:ext cx="5252434"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Example experimental setup in an eye-tracking laboratory.</a:t>
            </a:r>
            <a:endParaRPr/>
          </a:p>
        </p:txBody>
      </p:sp>
      <p:pic>
        <p:nvPicPr>
          <p:cNvPr id="692" name="Google Shape;692;p51"/>
          <p:cNvPicPr preferRelativeResize="0"/>
          <p:nvPr/>
        </p:nvPicPr>
        <p:blipFill rotWithShape="1">
          <a:blip r:embed="rId4">
            <a:alphaModFix/>
          </a:blip>
          <a:srcRect b="0" l="0" r="0" t="0"/>
          <a:stretch/>
        </p:blipFill>
        <p:spPr>
          <a:xfrm>
            <a:off x="6226616" y="1144527"/>
            <a:ext cx="5661349" cy="377598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52"/>
          <p:cNvPicPr preferRelativeResize="0"/>
          <p:nvPr/>
        </p:nvPicPr>
        <p:blipFill rotWithShape="1">
          <a:blip r:embed="rId3">
            <a:alphaModFix/>
          </a:blip>
          <a:srcRect b="0" l="0" r="0" t="0"/>
          <a:stretch/>
        </p:blipFill>
        <p:spPr>
          <a:xfrm>
            <a:off x="6247293" y="757138"/>
            <a:ext cx="5343724" cy="5343724"/>
          </a:xfrm>
          <a:prstGeom prst="rect">
            <a:avLst/>
          </a:prstGeom>
          <a:noFill/>
          <a:ln>
            <a:noFill/>
          </a:ln>
        </p:spPr>
      </p:pic>
      <p:pic>
        <p:nvPicPr>
          <p:cNvPr id="698" name="Google Shape;698;p52"/>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699" name="Google Shape;699;p52"/>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700" name="Google Shape;700;p52"/>
          <p:cNvSpPr txBox="1"/>
          <p:nvPr/>
        </p:nvSpPr>
        <p:spPr>
          <a:xfrm>
            <a:off x="600983" y="932213"/>
            <a:ext cx="5252434"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b="1" lang="fr-FR" sz="1800">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p:txBody>
      </p:sp>
      <p:sp>
        <p:nvSpPr>
          <p:cNvPr id="701" name="Google Shape;701;p52"/>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#5: Reaction to shot breaks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53"/>
          <p:cNvPicPr preferRelativeResize="0"/>
          <p:nvPr/>
        </p:nvPicPr>
        <p:blipFill rotWithShape="1">
          <a:blip r:embed="rId3">
            <a:alphaModFix/>
          </a:blip>
          <a:srcRect b="0" l="0" r="0" t="0"/>
          <a:stretch/>
        </p:blipFill>
        <p:spPr>
          <a:xfrm>
            <a:off x="6260349" y="757247"/>
            <a:ext cx="5343724" cy="5343724"/>
          </a:xfrm>
          <a:prstGeom prst="rect">
            <a:avLst/>
          </a:prstGeom>
          <a:noFill/>
          <a:ln>
            <a:noFill/>
          </a:ln>
        </p:spPr>
      </p:pic>
      <p:pic>
        <p:nvPicPr>
          <p:cNvPr id="707" name="Google Shape;707;p53"/>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708" name="Google Shape;708;p53"/>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709" name="Google Shape;709;p53"/>
          <p:cNvSpPr txBox="1"/>
          <p:nvPr/>
        </p:nvSpPr>
        <p:spPr>
          <a:xfrm>
            <a:off x="600983" y="932213"/>
            <a:ext cx="5252434"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b="1" lang="fr-FR" sz="1800">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participants are much more likely to focus on pixels corresponding to people (&gt;3x) and faces (10x) than they would be random chance. Focus peaks around </a:t>
            </a:r>
            <a:r>
              <a:rPr b="1" lang="fr-FR" sz="1800">
                <a:solidFill>
                  <a:srgbClr val="3F3F3F"/>
                </a:solidFill>
                <a:latin typeface="Palatino"/>
                <a:ea typeface="Palatino"/>
                <a:cs typeface="Palatino"/>
                <a:sym typeface="Palatino"/>
              </a:rPr>
              <a:t>500-600 ms</a:t>
            </a:r>
            <a:r>
              <a:rPr lang="fr-FR" sz="1800">
                <a:solidFill>
                  <a:srgbClr val="3F3F3F"/>
                </a:solidFill>
                <a:latin typeface="Palatino"/>
                <a:ea typeface="Palatino"/>
                <a:cs typeface="Palatino"/>
                <a:sym typeface="Palatino"/>
              </a:rPr>
              <a:t> after a shot break.</a:t>
            </a:r>
            <a:endParaRPr/>
          </a:p>
        </p:txBody>
      </p:sp>
      <p:sp>
        <p:nvSpPr>
          <p:cNvPr id="710" name="Google Shape;710;p53"/>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#5: People and Faces</a:t>
            </a:r>
            <a:endParaRPr/>
          </a:p>
        </p:txBody>
      </p:sp>
      <p:sp>
        <p:nvSpPr>
          <p:cNvPr id="711" name="Google Shape;711;p53"/>
          <p:cNvSpPr txBox="1"/>
          <p:nvPr/>
        </p:nvSpPr>
        <p:spPr>
          <a:xfrm>
            <a:off x="10129965" y="974095"/>
            <a:ext cx="146105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100">
                <a:solidFill>
                  <a:schemeClr val="dk1"/>
                </a:solidFill>
                <a:latin typeface="Calibri"/>
                <a:ea typeface="Calibri"/>
                <a:cs typeface="Calibri"/>
                <a:sym typeface="Calibri"/>
              </a:rPr>
              <a:t>% Focused on Person</a:t>
            </a:r>
            <a:endParaRPr/>
          </a:p>
        </p:txBody>
      </p:sp>
      <p:sp>
        <p:nvSpPr>
          <p:cNvPr id="712" name="Google Shape;712;p53"/>
          <p:cNvSpPr txBox="1"/>
          <p:nvPr/>
        </p:nvSpPr>
        <p:spPr>
          <a:xfrm>
            <a:off x="10129965" y="2569806"/>
            <a:ext cx="146105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100">
                <a:solidFill>
                  <a:srgbClr val="595959"/>
                </a:solidFill>
                <a:latin typeface="Calibri"/>
                <a:ea typeface="Calibri"/>
                <a:cs typeface="Calibri"/>
                <a:sym typeface="Calibri"/>
              </a:rPr>
              <a:t>% Focused on Face</a:t>
            </a:r>
            <a:endParaRPr/>
          </a:p>
        </p:txBody>
      </p:sp>
      <p:sp>
        <p:nvSpPr>
          <p:cNvPr id="713" name="Google Shape;713;p53"/>
          <p:cNvSpPr txBox="1"/>
          <p:nvPr/>
        </p:nvSpPr>
        <p:spPr>
          <a:xfrm>
            <a:off x="10129965" y="3996552"/>
            <a:ext cx="146105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100">
                <a:solidFill>
                  <a:schemeClr val="dk1"/>
                </a:solidFill>
                <a:latin typeface="Calibri"/>
                <a:ea typeface="Calibri"/>
                <a:cs typeface="Calibri"/>
                <a:sym typeface="Calibri"/>
              </a:rPr>
              <a:t>% Person (baseline)</a:t>
            </a:r>
            <a:endParaRPr/>
          </a:p>
        </p:txBody>
      </p:sp>
      <p:sp>
        <p:nvSpPr>
          <p:cNvPr id="714" name="Google Shape;714;p53"/>
          <p:cNvSpPr txBox="1"/>
          <p:nvPr/>
        </p:nvSpPr>
        <p:spPr>
          <a:xfrm>
            <a:off x="10129965" y="5020176"/>
            <a:ext cx="146105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100">
                <a:solidFill>
                  <a:srgbClr val="595959"/>
                </a:solidFill>
                <a:latin typeface="Calibri"/>
                <a:ea typeface="Calibri"/>
                <a:cs typeface="Calibri"/>
                <a:sym typeface="Calibri"/>
              </a:rPr>
              <a:t>% Face (baseline)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descr="Une image contenant table&#10;&#10;Description générée automatiquement" id="719" name="Google Shape;719;p54"/>
          <p:cNvPicPr preferRelativeResize="0"/>
          <p:nvPr/>
        </p:nvPicPr>
        <p:blipFill rotWithShape="1">
          <a:blip r:embed="rId3">
            <a:alphaModFix/>
          </a:blip>
          <a:srcRect b="0" l="0" r="0" t="0"/>
          <a:stretch/>
        </p:blipFill>
        <p:spPr>
          <a:xfrm>
            <a:off x="6247293" y="809498"/>
            <a:ext cx="5343724" cy="5351784"/>
          </a:xfrm>
          <a:prstGeom prst="rect">
            <a:avLst/>
          </a:prstGeom>
          <a:noFill/>
          <a:ln>
            <a:noFill/>
          </a:ln>
        </p:spPr>
      </p:pic>
      <p:pic>
        <p:nvPicPr>
          <p:cNvPr id="720" name="Google Shape;720;p54"/>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721" name="Google Shape;721;p54"/>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722" name="Google Shape;722;p54"/>
          <p:cNvSpPr txBox="1"/>
          <p:nvPr/>
        </p:nvSpPr>
        <p:spPr>
          <a:xfrm>
            <a:off x="600983" y="932213"/>
            <a:ext cx="5252434"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b="1" lang="fr-FR" sz="1800">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participants are much more likely to focus on pixels corresponding to people (&gt;3x) and faces (10x) than they would be random chance. Focus peaks around </a:t>
            </a:r>
            <a:r>
              <a:rPr b="1" lang="fr-FR" sz="1800">
                <a:solidFill>
                  <a:srgbClr val="3F3F3F"/>
                </a:solidFill>
                <a:latin typeface="Palatino"/>
                <a:ea typeface="Palatino"/>
                <a:cs typeface="Palatino"/>
                <a:sym typeface="Palatino"/>
              </a:rPr>
              <a:t>500-600 ms</a:t>
            </a:r>
            <a:r>
              <a:rPr lang="fr-FR" sz="1800">
                <a:solidFill>
                  <a:srgbClr val="3F3F3F"/>
                </a:solidFill>
                <a:latin typeface="Palatino"/>
                <a:ea typeface="Palatino"/>
                <a:cs typeface="Palatino"/>
                <a:sym typeface="Palatino"/>
              </a:rPr>
              <a:t> after a shot break.</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Viewer tend to focus on at least 2 different faces when present in a shot (</a:t>
            </a:r>
            <a:r>
              <a:rPr b="1" lang="fr-FR" sz="1800">
                <a:solidFill>
                  <a:srgbClr val="3F3F3F"/>
                </a:solidFill>
                <a:latin typeface="Palatino"/>
                <a:ea typeface="Palatino"/>
                <a:cs typeface="Palatino"/>
                <a:sym typeface="Palatino"/>
              </a:rPr>
              <a:t>65%+</a:t>
            </a:r>
            <a:r>
              <a:rPr lang="fr-FR" sz="1800">
                <a:solidFill>
                  <a:srgbClr val="3F3F3F"/>
                </a:solidFill>
                <a:latin typeface="Palatino"/>
                <a:ea typeface="Palatino"/>
                <a:cs typeface="Palatino"/>
                <a:sym typeface="Palatino"/>
              </a:rPr>
              <a:t>).</a:t>
            </a:r>
            <a:endParaRPr/>
          </a:p>
        </p:txBody>
      </p:sp>
      <p:sp>
        <p:nvSpPr>
          <p:cNvPr id="723" name="Google Shape;723;p54"/>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RQ #6: Number of faces focused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5"/>
          <p:cNvSpPr/>
          <p:nvPr/>
        </p:nvSpPr>
        <p:spPr>
          <a:xfrm>
            <a:off x="0" y="0"/>
            <a:ext cx="12192000" cy="6857998"/>
          </a:xfrm>
          <a:prstGeom prst="rect">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55"/>
          <p:cNvSpPr txBox="1"/>
          <p:nvPr/>
        </p:nvSpPr>
        <p:spPr>
          <a:xfrm>
            <a:off x="351724" y="2921167"/>
            <a:ext cx="842429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6000">
                <a:solidFill>
                  <a:srgbClr val="D8D8D8"/>
                </a:solidFill>
                <a:latin typeface="Calibri"/>
                <a:ea typeface="Calibri"/>
                <a:cs typeface="Calibri"/>
                <a:sym typeface="Calibri"/>
              </a:rPr>
              <a:t>8. Conclusions</a:t>
            </a:r>
            <a:endParaRPr/>
          </a:p>
        </p:txBody>
      </p:sp>
      <p:pic>
        <p:nvPicPr>
          <p:cNvPr id="731" name="Google Shape;731;p55"/>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732" name="Google Shape;732;p55"/>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D8D8D8"/>
                </a:solidFill>
                <a:latin typeface="Courier"/>
                <a:ea typeface="Courier"/>
                <a:cs typeface="Courier"/>
                <a:sym typeface="Courier"/>
              </a:rPr>
              <a:t>01 – Six TV Families | </a:t>
            </a:r>
            <a:r>
              <a:rPr b="1" lang="fr-FR" sz="1200">
                <a:solidFill>
                  <a:srgbClr val="D8D8D8"/>
                </a:solidFill>
                <a:latin typeface="Courier"/>
                <a:ea typeface="Courier"/>
                <a:cs typeface="Courier"/>
                <a:sym typeface="Courier"/>
              </a:rPr>
              <a:t>Future Directions</a:t>
            </a:r>
            <a:endParaRPr sz="1200">
              <a:solidFill>
                <a:srgbClr val="D8D8D8"/>
              </a:solidFill>
              <a:latin typeface="Courier"/>
              <a:ea typeface="Courier"/>
              <a:cs typeface="Courier"/>
              <a:sym typeface="Couri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Conclusions</a:t>
            </a:r>
            <a:endParaRPr sz="120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Research Questions: Summary</a:t>
            </a:r>
            <a:endParaRPr/>
          </a:p>
        </p:txBody>
      </p:sp>
      <p:sp>
        <p:nvSpPr>
          <p:cNvPr id="740" name="Google Shape;740;p56"/>
          <p:cNvSpPr txBox="1"/>
          <p:nvPr/>
        </p:nvSpPr>
        <p:spPr>
          <a:xfrm>
            <a:off x="1367291" y="1444810"/>
            <a:ext cx="9457500" cy="4525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fr-FR" sz="1800">
                <a:solidFill>
                  <a:srgbClr val="3F3F3F"/>
                </a:solidFill>
                <a:latin typeface="Palatino"/>
                <a:ea typeface="Palatino"/>
                <a:cs typeface="Palatino"/>
                <a:sym typeface="Palatino"/>
              </a:rPr>
              <a:t>RQ #1: </a:t>
            </a:r>
            <a:r>
              <a:rPr lang="fr-FR" sz="1800">
                <a:solidFill>
                  <a:srgbClr val="3F3F3F"/>
                </a:solidFill>
                <a:latin typeface="Palatino"/>
                <a:ea typeface="Palatino"/>
                <a:cs typeface="Palatino"/>
                <a:sym typeface="Palatino"/>
              </a:rPr>
              <a:t>The median and average shot length are correlated with the number of people present in the shot. The median time to start talking after a shot break increases with the number of people as well; gap corresponds to the time to focus (~ 600ms).</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b="1" lang="fr-FR" sz="1800">
                <a:solidFill>
                  <a:srgbClr val="3F3F3F"/>
                </a:solidFill>
                <a:latin typeface="Palatino"/>
                <a:ea typeface="Palatino"/>
                <a:cs typeface="Palatino"/>
                <a:sym typeface="Palatino"/>
              </a:rPr>
              <a:t>RQ #2: </a:t>
            </a:r>
            <a:r>
              <a:rPr lang="fr-FR" sz="1800">
                <a:solidFill>
                  <a:srgbClr val="3F3F3F"/>
                </a:solidFill>
                <a:latin typeface="Palatino"/>
                <a:ea typeface="Palatino"/>
                <a:cs typeface="Palatino"/>
                <a:sym typeface="Palatino"/>
              </a:rPr>
              <a:t>Overall visual presence highlights character centrality. The proportion of close shots indicates characters who are only visually present in a particular space of the show. Subtitles can show the role of each character in the narrative space.</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b="1" lang="fr-FR" sz="1800">
                <a:solidFill>
                  <a:srgbClr val="3F3F3F"/>
                </a:solidFill>
                <a:latin typeface="Palatino"/>
                <a:ea typeface="Palatino"/>
                <a:cs typeface="Palatino"/>
                <a:sym typeface="Palatino"/>
              </a:rPr>
              <a:t>RQ #3: </a:t>
            </a:r>
            <a:r>
              <a:rPr lang="fr-FR" sz="1800">
                <a:solidFill>
                  <a:srgbClr val="3F3F3F"/>
                </a:solidFill>
                <a:latin typeface="Palatino"/>
                <a:ea typeface="Palatino"/>
                <a:cs typeface="Palatino"/>
                <a:sym typeface="Palatino"/>
              </a:rPr>
              <a:t>Time together on screen helps </a:t>
            </a:r>
            <a:r>
              <a:rPr lang="fr-FR" sz="1800">
                <a:solidFill>
                  <a:srgbClr val="3F3F3F"/>
                </a:solidFill>
                <a:latin typeface="Palatino"/>
                <a:ea typeface="Palatino"/>
                <a:cs typeface="Palatino"/>
                <a:sym typeface="Palatino"/>
              </a:rPr>
              <a:t>highlight</a:t>
            </a:r>
            <a:r>
              <a:rPr lang="fr-FR" sz="1800">
                <a:solidFill>
                  <a:srgbClr val="3F3F3F"/>
                </a:solidFill>
                <a:latin typeface="Palatino"/>
                <a:ea typeface="Palatino"/>
                <a:cs typeface="Palatino"/>
                <a:sym typeface="Palatino"/>
              </a:rPr>
              <a:t> strength of relationships between characters. Talking  together in a two-shot correlates with the same pattern.</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b="1" lang="fr-FR" sz="1800">
                <a:solidFill>
                  <a:srgbClr val="3F3F3F"/>
                </a:solidFill>
                <a:latin typeface="Palatino"/>
                <a:ea typeface="Palatino"/>
                <a:cs typeface="Palatino"/>
                <a:sym typeface="Palatino"/>
              </a:rPr>
              <a:t>RQ #4: </a:t>
            </a:r>
            <a:r>
              <a:rPr lang="fr-FR" sz="1800">
                <a:solidFill>
                  <a:srgbClr val="3F3F3F"/>
                </a:solidFill>
                <a:latin typeface="Palatino"/>
                <a:ea typeface="Palatino"/>
                <a:cs typeface="Palatino"/>
                <a:sym typeface="Palatino"/>
              </a:rPr>
              <a:t>Eye-tracking data offers evidence that people tend to focus on people’s faces and bodies. Gap to refocus aligns with the median gap in character dialog (#1).</a:t>
            </a:r>
            <a:endParaRPr/>
          </a:p>
          <a:p>
            <a:pPr indent="0" lvl="0" marL="0" marR="0" rtl="0" algn="just">
              <a:spcBef>
                <a:spcPts val="0"/>
              </a:spcBef>
              <a:spcAft>
                <a:spcPts val="0"/>
              </a:spcAft>
              <a:buNone/>
            </a:pPr>
            <a:r>
              <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rPr b="1" lang="fr-FR" sz="1800">
                <a:solidFill>
                  <a:srgbClr val="3F3F3F"/>
                </a:solidFill>
                <a:latin typeface="Palatino"/>
                <a:ea typeface="Palatino"/>
                <a:cs typeface="Palatino"/>
                <a:sym typeface="Palatino"/>
              </a:rPr>
              <a:t>RQ #5: </a:t>
            </a:r>
            <a:r>
              <a:rPr lang="fr-FR" sz="1800">
                <a:solidFill>
                  <a:srgbClr val="3F3F3F"/>
                </a:solidFill>
                <a:latin typeface="Palatino"/>
                <a:ea typeface="Palatino"/>
                <a:cs typeface="Palatino"/>
                <a:sym typeface="Palatino"/>
              </a:rPr>
              <a:t>Eye-tracking data offers evidence that people tend to focus on multiple faces in a shot with more than one person.</a:t>
            </a:r>
            <a:endParaRPr/>
          </a:p>
        </p:txBody>
      </p:sp>
      <p:sp>
        <p:nvSpPr>
          <p:cNvPr id="741" name="Google Shape;741;p56"/>
          <p:cNvSpPr txBox="1"/>
          <p:nvPr/>
        </p:nvSpPr>
        <p:spPr>
          <a:xfrm>
            <a:off x="616749" y="888875"/>
            <a:ext cx="6482990"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To summarize the results of each research question: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7"/>
          <p:cNvSpPr/>
          <p:nvPr/>
        </p:nvSpPr>
        <p:spPr>
          <a:xfrm>
            <a:off x="0" y="0"/>
            <a:ext cx="12192000" cy="6857998"/>
          </a:xfrm>
          <a:prstGeom prst="rect">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 name="Google Shape;748;p57"/>
          <p:cNvSpPr txBox="1"/>
          <p:nvPr/>
        </p:nvSpPr>
        <p:spPr>
          <a:xfrm>
            <a:off x="1883855" y="2921167"/>
            <a:ext cx="842429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6000">
                <a:solidFill>
                  <a:srgbClr val="D8D8D8"/>
                </a:solidFill>
                <a:latin typeface="Calibri"/>
                <a:ea typeface="Calibri"/>
                <a:cs typeface="Calibri"/>
                <a:sym typeface="Calibri"/>
              </a:rPr>
              <a:t>Thank You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p:nvPr/>
        </p:nvSpPr>
        <p:spPr>
          <a:xfrm>
            <a:off x="9147203" y="724782"/>
            <a:ext cx="1273387" cy="1921371"/>
          </a:xfrm>
          <a:prstGeom prst="rect">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6"/>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Introduction</a:t>
            </a:r>
            <a:endParaRPr/>
          </a:p>
        </p:txBody>
      </p:sp>
      <p:sp>
        <p:nvSpPr>
          <p:cNvPr id="167" name="Google Shape;167;p6"/>
          <p:cNvSpPr txBox="1"/>
          <p:nvPr/>
        </p:nvSpPr>
        <p:spPr>
          <a:xfrm>
            <a:off x="601830" y="803005"/>
            <a:ext cx="5252434"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 apply and develop corpus-based techniques and software in order to study how messages are communicated through </a:t>
            </a:r>
            <a:r>
              <a:rPr b="1" lang="fr-FR" sz="1800">
                <a:solidFill>
                  <a:srgbClr val="3F3F3F"/>
                </a:solidFill>
                <a:latin typeface="Palatino"/>
                <a:ea typeface="Palatino"/>
                <a:cs typeface="Palatino"/>
                <a:sym typeface="Palatino"/>
              </a:rPr>
              <a:t>visual</a:t>
            </a:r>
            <a:r>
              <a:rPr lang="fr-FR" sz="1800">
                <a:solidFill>
                  <a:srgbClr val="3F3F3F"/>
                </a:solidFill>
                <a:latin typeface="Palatino"/>
                <a:ea typeface="Palatino"/>
                <a:cs typeface="Palatino"/>
                <a:sym typeface="Palatino"/>
              </a:rPr>
              <a:t> and </a:t>
            </a:r>
            <a:r>
              <a:rPr b="1" lang="fr-FR" sz="1800">
                <a:solidFill>
                  <a:srgbClr val="3F3F3F"/>
                </a:solidFill>
                <a:latin typeface="Palatino"/>
                <a:ea typeface="Palatino"/>
                <a:cs typeface="Palatino"/>
                <a:sym typeface="Palatino"/>
              </a:rPr>
              <a:t>multimodal forms</a:t>
            </a:r>
            <a:r>
              <a:rPr lang="fr-FR" sz="1800">
                <a:solidFill>
                  <a:srgbClr val="3F3F3F"/>
                </a:solidFill>
                <a:latin typeface="Palatino"/>
                <a:ea typeface="Palatino"/>
                <a:cs typeface="Palatino"/>
                <a:sym typeface="Palatino"/>
              </a:rPr>
              <a:t>.</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 am particularly interested in understanding the production and reception of messages transmitted through </a:t>
            </a:r>
            <a:r>
              <a:rPr b="1" lang="fr-FR" sz="1800">
                <a:solidFill>
                  <a:srgbClr val="3F3F3F"/>
                </a:solidFill>
                <a:latin typeface="Palatino"/>
                <a:ea typeface="Palatino"/>
                <a:cs typeface="Palatino"/>
                <a:sym typeface="Palatino"/>
              </a:rPr>
              <a:t>time-based media </a:t>
            </a:r>
            <a:r>
              <a:rPr lang="fr-FR" sz="1800">
                <a:solidFill>
                  <a:srgbClr val="3F3F3F"/>
                </a:solidFill>
                <a:latin typeface="Palatino"/>
                <a:ea typeface="Palatino"/>
                <a:cs typeface="Palatino"/>
                <a:sym typeface="Palatino"/>
              </a:rPr>
              <a:t>such as television and film. </a:t>
            </a:r>
            <a:endParaRPr/>
          </a:p>
        </p:txBody>
      </p:sp>
      <p:pic>
        <p:nvPicPr>
          <p:cNvPr id="168" name="Google Shape;168;p6"/>
          <p:cNvPicPr preferRelativeResize="0"/>
          <p:nvPr/>
        </p:nvPicPr>
        <p:blipFill rotWithShape="1">
          <a:blip r:embed="rId4">
            <a:alphaModFix/>
          </a:blip>
          <a:srcRect b="0" l="0" r="0" t="0"/>
          <a:stretch/>
        </p:blipFill>
        <p:spPr>
          <a:xfrm>
            <a:off x="2563155" y="5890435"/>
            <a:ext cx="1248224" cy="576263"/>
          </a:xfrm>
          <a:prstGeom prst="rect">
            <a:avLst/>
          </a:prstGeom>
          <a:noFill/>
          <a:ln>
            <a:noFill/>
          </a:ln>
        </p:spPr>
      </p:pic>
      <p:pic>
        <p:nvPicPr>
          <p:cNvPr id="169" name="Google Shape;169;p6"/>
          <p:cNvPicPr preferRelativeResize="0"/>
          <p:nvPr/>
        </p:nvPicPr>
        <p:blipFill rotWithShape="1">
          <a:blip r:embed="rId5">
            <a:alphaModFix/>
          </a:blip>
          <a:srcRect b="0" l="0" r="0" t="0"/>
          <a:stretch/>
        </p:blipFill>
        <p:spPr>
          <a:xfrm>
            <a:off x="4396697" y="5890433"/>
            <a:ext cx="1733887" cy="576263"/>
          </a:xfrm>
          <a:prstGeom prst="rect">
            <a:avLst/>
          </a:prstGeom>
          <a:noFill/>
          <a:ln>
            <a:noFill/>
          </a:ln>
        </p:spPr>
      </p:pic>
      <p:pic>
        <p:nvPicPr>
          <p:cNvPr descr="Graphical user interface, text&#10;&#10;Description automatically generated with medium confidence" id="170" name="Google Shape;170;p6"/>
          <p:cNvPicPr preferRelativeResize="0"/>
          <p:nvPr/>
        </p:nvPicPr>
        <p:blipFill rotWithShape="1">
          <a:blip r:embed="rId6">
            <a:alphaModFix/>
          </a:blip>
          <a:srcRect b="0" l="0" r="0" t="0"/>
          <a:stretch/>
        </p:blipFill>
        <p:spPr>
          <a:xfrm>
            <a:off x="6223720" y="5890433"/>
            <a:ext cx="1293652" cy="576263"/>
          </a:xfrm>
          <a:prstGeom prst="rect">
            <a:avLst/>
          </a:prstGeom>
          <a:noFill/>
          <a:ln>
            <a:noFill/>
          </a:ln>
        </p:spPr>
      </p:pic>
      <p:pic>
        <p:nvPicPr>
          <p:cNvPr descr="The American Council of Learned Societies Announces 25 Frederick ..." id="171" name="Google Shape;171;p6"/>
          <p:cNvPicPr preferRelativeResize="0"/>
          <p:nvPr/>
        </p:nvPicPr>
        <p:blipFill rotWithShape="1">
          <a:blip r:embed="rId7">
            <a:alphaModFix/>
          </a:blip>
          <a:srcRect b="0" l="0" r="0" t="0"/>
          <a:stretch/>
        </p:blipFill>
        <p:spPr>
          <a:xfrm>
            <a:off x="3886033" y="5916953"/>
            <a:ext cx="510664" cy="523221"/>
          </a:xfrm>
          <a:prstGeom prst="rect">
            <a:avLst/>
          </a:prstGeom>
          <a:noFill/>
          <a:ln>
            <a:noFill/>
          </a:ln>
        </p:spPr>
      </p:pic>
      <p:pic>
        <p:nvPicPr>
          <p:cNvPr descr="Library of Congress - Logos Download" id="172" name="Google Shape;172;p6"/>
          <p:cNvPicPr preferRelativeResize="0"/>
          <p:nvPr/>
        </p:nvPicPr>
        <p:blipFill rotWithShape="1">
          <a:blip r:embed="rId8">
            <a:alphaModFix/>
          </a:blip>
          <a:srcRect b="0" l="0" r="0" t="0"/>
          <a:stretch/>
        </p:blipFill>
        <p:spPr>
          <a:xfrm>
            <a:off x="7624658" y="5890433"/>
            <a:ext cx="2319548" cy="576263"/>
          </a:xfrm>
          <a:prstGeom prst="rect">
            <a:avLst/>
          </a:prstGeom>
          <a:noFill/>
          <a:ln>
            <a:noFill/>
          </a:ln>
        </p:spPr>
      </p:pic>
      <p:pic>
        <p:nvPicPr>
          <p:cNvPr id="173" name="Google Shape;173;p6"/>
          <p:cNvPicPr preferRelativeResize="0"/>
          <p:nvPr/>
        </p:nvPicPr>
        <p:blipFill rotWithShape="1">
          <a:blip r:embed="rId9">
            <a:alphaModFix/>
          </a:blip>
          <a:srcRect b="0" l="0" r="0" t="0"/>
          <a:stretch/>
        </p:blipFill>
        <p:spPr>
          <a:xfrm>
            <a:off x="7649154" y="723806"/>
            <a:ext cx="1280705" cy="1910080"/>
          </a:xfrm>
          <a:prstGeom prst="rect">
            <a:avLst/>
          </a:prstGeom>
          <a:noFill/>
          <a:ln>
            <a:noFill/>
          </a:ln>
        </p:spPr>
      </p:pic>
      <p:pic>
        <p:nvPicPr>
          <p:cNvPr id="174" name="Google Shape;174;p6"/>
          <p:cNvPicPr preferRelativeResize="0"/>
          <p:nvPr/>
        </p:nvPicPr>
        <p:blipFill rotWithShape="1">
          <a:blip r:embed="rId10">
            <a:alphaModFix/>
          </a:blip>
          <a:srcRect b="0" l="0" r="0" t="0"/>
          <a:stretch/>
        </p:blipFill>
        <p:spPr>
          <a:xfrm>
            <a:off x="6150265" y="719138"/>
            <a:ext cx="1272953" cy="1914748"/>
          </a:xfrm>
          <a:prstGeom prst="rect">
            <a:avLst/>
          </a:prstGeom>
          <a:noFill/>
          <a:ln>
            <a:noFill/>
          </a:ln>
        </p:spPr>
      </p:pic>
      <p:pic>
        <p:nvPicPr>
          <p:cNvPr id="175" name="Google Shape;175;p6"/>
          <p:cNvPicPr preferRelativeResize="0"/>
          <p:nvPr/>
        </p:nvPicPr>
        <p:blipFill rotWithShape="1">
          <a:blip r:embed="rId11">
            <a:alphaModFix/>
          </a:blip>
          <a:srcRect b="0" l="0" r="0" t="0"/>
          <a:stretch/>
        </p:blipFill>
        <p:spPr>
          <a:xfrm>
            <a:off x="454296" y="3820696"/>
            <a:ext cx="2751416" cy="1563139"/>
          </a:xfrm>
          <a:prstGeom prst="rect">
            <a:avLst/>
          </a:prstGeom>
          <a:noFill/>
          <a:ln>
            <a:noFill/>
          </a:ln>
        </p:spPr>
      </p:pic>
      <p:pic>
        <p:nvPicPr>
          <p:cNvPr id="176" name="Google Shape;176;p6"/>
          <p:cNvPicPr preferRelativeResize="0"/>
          <p:nvPr/>
        </p:nvPicPr>
        <p:blipFill rotWithShape="1">
          <a:blip r:embed="rId12">
            <a:alphaModFix/>
          </a:blip>
          <a:srcRect b="0" l="0" r="0" t="0"/>
          <a:stretch/>
        </p:blipFill>
        <p:spPr>
          <a:xfrm>
            <a:off x="3337263" y="3820695"/>
            <a:ext cx="2751416" cy="1563139"/>
          </a:xfrm>
          <a:prstGeom prst="rect">
            <a:avLst/>
          </a:prstGeom>
          <a:noFill/>
          <a:ln>
            <a:noFill/>
          </a:ln>
        </p:spPr>
      </p:pic>
      <p:pic>
        <p:nvPicPr>
          <p:cNvPr id="177" name="Google Shape;177;p6"/>
          <p:cNvPicPr preferRelativeResize="0"/>
          <p:nvPr/>
        </p:nvPicPr>
        <p:blipFill rotWithShape="1">
          <a:blip r:embed="rId13">
            <a:alphaModFix/>
          </a:blip>
          <a:srcRect b="0" l="0" r="0" t="0"/>
          <a:stretch/>
        </p:blipFill>
        <p:spPr>
          <a:xfrm>
            <a:off x="6220230" y="3820694"/>
            <a:ext cx="2751416" cy="1563139"/>
          </a:xfrm>
          <a:prstGeom prst="rect">
            <a:avLst/>
          </a:prstGeom>
          <a:noFill/>
          <a:ln>
            <a:noFill/>
          </a:ln>
        </p:spPr>
      </p:pic>
      <p:pic>
        <p:nvPicPr>
          <p:cNvPr id="178" name="Google Shape;178;p6"/>
          <p:cNvPicPr preferRelativeResize="0"/>
          <p:nvPr/>
        </p:nvPicPr>
        <p:blipFill rotWithShape="1">
          <a:blip r:embed="rId14">
            <a:alphaModFix/>
          </a:blip>
          <a:srcRect b="0" l="0" r="0" t="0"/>
          <a:stretch/>
        </p:blipFill>
        <p:spPr>
          <a:xfrm>
            <a:off x="9155795" y="730428"/>
            <a:ext cx="1273387" cy="1910081"/>
          </a:xfrm>
          <a:prstGeom prst="rect">
            <a:avLst/>
          </a:prstGeom>
          <a:noFill/>
          <a:ln>
            <a:noFill/>
          </a:ln>
        </p:spPr>
      </p:pic>
      <p:sp>
        <p:nvSpPr>
          <p:cNvPr id="179" name="Google Shape;179;p6"/>
          <p:cNvSpPr txBox="1"/>
          <p:nvPr/>
        </p:nvSpPr>
        <p:spPr>
          <a:xfrm>
            <a:off x="6428051" y="2726734"/>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2015</a:t>
            </a:r>
            <a:endParaRPr/>
          </a:p>
        </p:txBody>
      </p:sp>
      <p:sp>
        <p:nvSpPr>
          <p:cNvPr id="180" name="Google Shape;180;p6"/>
          <p:cNvSpPr txBox="1"/>
          <p:nvPr/>
        </p:nvSpPr>
        <p:spPr>
          <a:xfrm>
            <a:off x="7913475" y="2726734"/>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2019</a:t>
            </a:r>
            <a:endParaRPr/>
          </a:p>
        </p:txBody>
      </p:sp>
      <p:sp>
        <p:nvSpPr>
          <p:cNvPr id="181" name="Google Shape;181;p6"/>
          <p:cNvSpPr txBox="1"/>
          <p:nvPr/>
        </p:nvSpPr>
        <p:spPr>
          <a:xfrm>
            <a:off x="9454526" y="2752786"/>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2022</a:t>
            </a:r>
            <a:endParaRPr/>
          </a:p>
        </p:txBody>
      </p:sp>
      <p:sp>
        <p:nvSpPr>
          <p:cNvPr id="182" name="Google Shape;182;p6"/>
          <p:cNvSpPr txBox="1"/>
          <p:nvPr/>
        </p:nvSpPr>
        <p:spPr>
          <a:xfrm>
            <a:off x="10995577" y="2726734"/>
            <a:ext cx="75206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2023</a:t>
            </a:r>
            <a:endParaRPr/>
          </a:p>
        </p:txBody>
      </p:sp>
      <p:sp>
        <p:nvSpPr>
          <p:cNvPr id="183" name="Google Shape;183;p6"/>
          <p:cNvSpPr txBox="1"/>
          <p:nvPr/>
        </p:nvSpPr>
        <p:spPr>
          <a:xfrm>
            <a:off x="1300487" y="5413636"/>
            <a:ext cx="1074797"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Photogrammar</a:t>
            </a:r>
            <a:endParaRPr/>
          </a:p>
        </p:txBody>
      </p:sp>
      <p:sp>
        <p:nvSpPr>
          <p:cNvPr id="184" name="Google Shape;184;p6"/>
          <p:cNvSpPr txBox="1"/>
          <p:nvPr/>
        </p:nvSpPr>
        <p:spPr>
          <a:xfrm>
            <a:off x="4187001" y="5424223"/>
            <a:ext cx="1074797"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COVIDcast</a:t>
            </a:r>
            <a:endParaRPr/>
          </a:p>
        </p:txBody>
      </p:sp>
      <p:sp>
        <p:nvSpPr>
          <p:cNvPr id="185" name="Google Shape;185;p6"/>
          <p:cNvSpPr txBox="1"/>
          <p:nvPr/>
        </p:nvSpPr>
        <p:spPr>
          <a:xfrm>
            <a:off x="6963824" y="5392698"/>
            <a:ext cx="156655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Ukraine, WARCHIVE</a:t>
            </a:r>
            <a:endParaRPr/>
          </a:p>
        </p:txBody>
      </p:sp>
      <p:pic>
        <p:nvPicPr>
          <p:cNvPr id="186" name="Google Shape;186;p6"/>
          <p:cNvPicPr preferRelativeResize="0"/>
          <p:nvPr/>
        </p:nvPicPr>
        <p:blipFill rotWithShape="1">
          <a:blip r:embed="rId15">
            <a:alphaModFix/>
          </a:blip>
          <a:srcRect b="0" l="0" r="0" t="0"/>
          <a:stretch/>
        </p:blipFill>
        <p:spPr>
          <a:xfrm>
            <a:off x="9127905" y="3818021"/>
            <a:ext cx="2808579" cy="1595615"/>
          </a:xfrm>
          <a:prstGeom prst="rect">
            <a:avLst/>
          </a:prstGeom>
          <a:noFill/>
          <a:ln>
            <a:noFill/>
          </a:ln>
        </p:spPr>
      </p:pic>
      <p:sp>
        <p:nvSpPr>
          <p:cNvPr id="187" name="Google Shape;187;p6"/>
          <p:cNvSpPr txBox="1"/>
          <p:nvPr/>
        </p:nvSpPr>
        <p:spPr>
          <a:xfrm>
            <a:off x="9805057" y="5424223"/>
            <a:ext cx="156655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fr-FR" sz="1050">
                <a:solidFill>
                  <a:srgbClr val="7F7F7F"/>
                </a:solidFill>
                <a:latin typeface="Palatino"/>
                <a:ea typeface="Palatino"/>
                <a:cs typeface="Palatino"/>
                <a:sym typeface="Palatino"/>
              </a:rPr>
              <a:t>Statistical Software</a:t>
            </a:r>
            <a:endParaRPr/>
          </a:p>
        </p:txBody>
      </p:sp>
      <p:sp>
        <p:nvSpPr>
          <p:cNvPr id="188" name="Google Shape;188;p6"/>
          <p:cNvSpPr/>
          <p:nvPr/>
        </p:nvSpPr>
        <p:spPr>
          <a:xfrm>
            <a:off x="10655118" y="730428"/>
            <a:ext cx="1273387" cy="1921371"/>
          </a:xfrm>
          <a:prstGeom prst="rect">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6"/>
          <p:cNvSpPr txBox="1"/>
          <p:nvPr/>
        </p:nvSpPr>
        <p:spPr>
          <a:xfrm>
            <a:off x="10770006" y="803005"/>
            <a:ext cx="1043609"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800">
                <a:solidFill>
                  <a:srgbClr val="7F7F7F"/>
                </a:solidFill>
                <a:latin typeface="Calibri"/>
                <a:ea typeface="Calibri"/>
                <a:cs typeface="Calibri"/>
                <a:sym typeface="Calibri"/>
              </a:rPr>
              <a:t>DISTANT VIEWING</a:t>
            </a:r>
            <a:endParaRPr/>
          </a:p>
          <a:p>
            <a:pPr indent="0" lvl="0" marL="0" marR="0" rtl="0" algn="ctr">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ctr">
              <a:spcBef>
                <a:spcPts val="0"/>
              </a:spcBef>
              <a:spcAft>
                <a:spcPts val="0"/>
              </a:spcAft>
              <a:buNone/>
            </a:pPr>
            <a:r>
              <a:rPr lang="fr-FR" sz="500">
                <a:solidFill>
                  <a:schemeClr val="dk1"/>
                </a:solidFill>
                <a:latin typeface="Calibri"/>
                <a:ea typeface="Calibri"/>
                <a:cs typeface="Calibri"/>
                <a:sym typeface="Calibri"/>
              </a:rPr>
              <a:t> </a:t>
            </a:r>
            <a:r>
              <a:rPr i="1" lang="fr-FR" sz="500">
                <a:solidFill>
                  <a:schemeClr val="dk1"/>
                </a:solidFill>
                <a:latin typeface="Calibri"/>
                <a:ea typeface="Calibri"/>
                <a:cs typeface="Calibri"/>
                <a:sym typeface="Calibri"/>
              </a:rPr>
              <a:t>Analyzing Visual Culture at Scale</a:t>
            </a:r>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i="1" sz="500">
              <a:solidFill>
                <a:schemeClr val="dk1"/>
              </a:solidFill>
              <a:latin typeface="Calibri"/>
              <a:ea typeface="Calibri"/>
              <a:cs typeface="Calibri"/>
              <a:sym typeface="Calibri"/>
            </a:endParaRPr>
          </a:p>
          <a:p>
            <a:pPr indent="0" lvl="0" marL="0" marR="0" rtl="0" algn="ctr">
              <a:spcBef>
                <a:spcPts val="0"/>
              </a:spcBef>
              <a:spcAft>
                <a:spcPts val="0"/>
              </a:spcAft>
              <a:buNone/>
            </a:pPr>
            <a:r>
              <a:rPr i="1" lang="fr-FR" sz="500">
                <a:solidFill>
                  <a:schemeClr val="dk1"/>
                </a:solidFill>
                <a:latin typeface="Calibri"/>
                <a:ea typeface="Calibri"/>
                <a:cs typeface="Calibri"/>
                <a:sym typeface="Calibri"/>
              </a:rPr>
              <a:t>Taylor Arnold</a:t>
            </a:r>
            <a:endParaRPr/>
          </a:p>
          <a:p>
            <a:pPr indent="0" lvl="0" marL="0" marR="0" rtl="0" algn="ctr">
              <a:spcBef>
                <a:spcPts val="0"/>
              </a:spcBef>
              <a:spcAft>
                <a:spcPts val="0"/>
              </a:spcAft>
              <a:buNone/>
            </a:pPr>
            <a:r>
              <a:rPr i="1" lang="fr-FR" sz="500">
                <a:solidFill>
                  <a:schemeClr val="dk1"/>
                </a:solidFill>
                <a:latin typeface="Calibri"/>
                <a:ea typeface="Calibri"/>
                <a:cs typeface="Calibri"/>
                <a:sym typeface="Calibri"/>
              </a:rPr>
              <a:t>Lauren Tilton</a:t>
            </a:r>
            <a:endParaRPr/>
          </a:p>
        </p:txBody>
      </p:sp>
      <p:cxnSp>
        <p:nvCxnSpPr>
          <p:cNvPr id="190" name="Google Shape;190;p6"/>
          <p:cNvCxnSpPr/>
          <p:nvPr/>
        </p:nvCxnSpPr>
        <p:spPr>
          <a:xfrm>
            <a:off x="10995577" y="1046022"/>
            <a:ext cx="583510" cy="0"/>
          </a:xfrm>
          <a:prstGeom prst="straightConnector1">
            <a:avLst/>
          </a:prstGeom>
          <a:noFill/>
          <a:ln cap="flat" cmpd="sng" w="9525">
            <a:solidFill>
              <a:schemeClr val="accent1"/>
            </a:solidFill>
            <a:prstDash val="solid"/>
            <a:miter lim="800000"/>
            <a:headEnd len="sm" w="sm" type="none"/>
            <a:tailEnd len="sm" w="sm" type="none"/>
          </a:ln>
        </p:spPr>
      </p:cxnSp>
      <p:pic>
        <p:nvPicPr>
          <p:cNvPr descr="Une image contenant texte, différent&#10;&#10;Description générée automatiquement" id="191" name="Google Shape;191;p6"/>
          <p:cNvPicPr preferRelativeResize="0"/>
          <p:nvPr/>
        </p:nvPicPr>
        <p:blipFill rotWithShape="1">
          <a:blip r:embed="rId16">
            <a:alphaModFix/>
          </a:blip>
          <a:srcRect b="0" l="0" r="0" t="0"/>
          <a:stretch/>
        </p:blipFill>
        <p:spPr>
          <a:xfrm>
            <a:off x="10867542" y="1324649"/>
            <a:ext cx="916256" cy="916256"/>
          </a:xfrm>
          <a:prstGeom prst="rect">
            <a:avLst/>
          </a:prstGeom>
          <a:noFill/>
          <a:ln>
            <a:noFill/>
          </a:ln>
        </p:spPr>
      </p:pic>
      <p:pic>
        <p:nvPicPr>
          <p:cNvPr id="192" name="Google Shape;192;p6"/>
          <p:cNvPicPr preferRelativeResize="0"/>
          <p:nvPr/>
        </p:nvPicPr>
        <p:blipFill rotWithShape="1">
          <a:blip r:embed="rId17">
            <a:alphaModFix/>
          </a:blip>
          <a:srcRect b="0" l="0" r="0" t="0"/>
          <a:stretch/>
        </p:blipFill>
        <p:spPr>
          <a:xfrm>
            <a:off x="11311209" y="6498187"/>
            <a:ext cx="791704" cy="276999"/>
          </a:xfrm>
          <a:prstGeom prst="rect">
            <a:avLst/>
          </a:prstGeom>
          <a:noFill/>
          <a:ln>
            <a:noFill/>
          </a:ln>
        </p:spPr>
      </p:pic>
      <p:sp>
        <p:nvSpPr>
          <p:cNvPr id="193" name="Google Shape;193;p6"/>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A previous screening of Abel Gance’s Napoleon" id="198" name="Google Shape;198;p7"/>
          <p:cNvPicPr preferRelativeResize="0"/>
          <p:nvPr/>
        </p:nvPicPr>
        <p:blipFill rotWithShape="1">
          <a:blip r:embed="rId3">
            <a:alphaModFix/>
          </a:blip>
          <a:srcRect b="0" l="0" r="0" t="0"/>
          <a:stretch/>
        </p:blipFill>
        <p:spPr>
          <a:xfrm>
            <a:off x="6506181" y="1553321"/>
            <a:ext cx="5080993" cy="3048596"/>
          </a:xfrm>
          <a:prstGeom prst="rect">
            <a:avLst/>
          </a:prstGeom>
          <a:noFill/>
          <a:ln>
            <a:noFill/>
          </a:ln>
        </p:spPr>
      </p:pic>
      <p:pic>
        <p:nvPicPr>
          <p:cNvPr id="199" name="Google Shape;199;p7"/>
          <p:cNvPicPr preferRelativeResize="0"/>
          <p:nvPr/>
        </p:nvPicPr>
        <p:blipFill rotWithShape="1">
          <a:blip r:embed="rId4">
            <a:alphaModFix/>
          </a:blip>
          <a:srcRect b="0" l="0" r="0" t="0"/>
          <a:stretch/>
        </p:blipFill>
        <p:spPr>
          <a:xfrm>
            <a:off x="11311209" y="6498187"/>
            <a:ext cx="791704" cy="276999"/>
          </a:xfrm>
          <a:prstGeom prst="rect">
            <a:avLst/>
          </a:prstGeom>
          <a:noFill/>
          <a:ln>
            <a:noFill/>
          </a:ln>
        </p:spPr>
      </p:pic>
      <p:sp>
        <p:nvSpPr>
          <p:cNvPr id="200" name="Google Shape;200;p7"/>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
        <p:nvSpPr>
          <p:cNvPr id="201" name="Google Shape;201;p7"/>
          <p:cNvSpPr txBox="1"/>
          <p:nvPr/>
        </p:nvSpPr>
        <p:spPr>
          <a:xfrm>
            <a:off x="601830" y="803005"/>
            <a:ext cx="5252434"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Influenced by </a:t>
            </a:r>
            <a:r>
              <a:rPr b="1" lang="fr-FR" sz="1800">
                <a:solidFill>
                  <a:srgbClr val="3F3F3F"/>
                </a:solidFill>
                <a:latin typeface="Palatino"/>
                <a:ea typeface="Palatino"/>
                <a:cs typeface="Palatino"/>
                <a:sym typeface="Palatino"/>
              </a:rPr>
              <a:t>literary studies </a:t>
            </a:r>
            <a:r>
              <a:rPr lang="fr-FR" sz="1800">
                <a:solidFill>
                  <a:srgbClr val="3F3F3F"/>
                </a:solidFill>
                <a:latin typeface="Palatino"/>
                <a:ea typeface="Palatino"/>
                <a:cs typeface="Palatino"/>
                <a:sym typeface="Palatino"/>
              </a:rPr>
              <a:t>and </a:t>
            </a:r>
            <a:r>
              <a:rPr b="1" lang="fr-FR" sz="1800">
                <a:solidFill>
                  <a:srgbClr val="3F3F3F"/>
                </a:solidFill>
                <a:latin typeface="Palatino"/>
                <a:ea typeface="Palatino"/>
                <a:cs typeface="Palatino"/>
                <a:sym typeface="Palatino"/>
              </a:rPr>
              <a:t>art history</a:t>
            </a:r>
            <a:r>
              <a:rPr lang="fr-FR" sz="1800">
                <a:solidFill>
                  <a:srgbClr val="3F3F3F"/>
                </a:solidFill>
                <a:latin typeface="Palatino"/>
                <a:ea typeface="Palatino"/>
                <a:cs typeface="Palatino"/>
                <a:sym typeface="Palatino"/>
              </a:rPr>
              <a:t>, there has been a long tradition within film studies to engage in a close analysis of the form, style, and content of feature-length films. </a:t>
            </a:r>
            <a:endParaRPr/>
          </a:p>
        </p:txBody>
      </p:sp>
      <p:sp>
        <p:nvSpPr>
          <p:cNvPr id="202" name="Google Shape;202;p7"/>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Film Studies: Close and Computational Analyses</a:t>
            </a:r>
            <a:endParaRPr/>
          </a:p>
        </p:txBody>
      </p:sp>
      <p:sp>
        <p:nvSpPr>
          <p:cNvPr id="203" name="Google Shape;203;p7"/>
          <p:cNvSpPr txBox="1"/>
          <p:nvPr/>
        </p:nvSpPr>
        <p:spPr>
          <a:xfrm>
            <a:off x="7413059" y="4601917"/>
            <a:ext cx="3267235"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Screening of </a:t>
            </a:r>
            <a:r>
              <a:rPr i="1" lang="fr-FR" sz="1050">
                <a:solidFill>
                  <a:srgbClr val="7F7F7F"/>
                </a:solidFill>
                <a:latin typeface="Palatino"/>
                <a:ea typeface="Palatino"/>
                <a:cs typeface="Palatino"/>
                <a:sym typeface="Palatino"/>
              </a:rPr>
              <a:t>Napoleon </a:t>
            </a:r>
            <a:r>
              <a:rPr lang="fr-FR" sz="1050">
                <a:solidFill>
                  <a:srgbClr val="7F7F7F"/>
                </a:solidFill>
                <a:latin typeface="Palatino"/>
                <a:ea typeface="Palatino"/>
                <a:cs typeface="Palatino"/>
                <a:sym typeface="Palatino"/>
              </a:rPr>
              <a:t>(1927)</a:t>
            </a:r>
            <a:endParaRPr i="1" sz="1050">
              <a:solidFill>
                <a:srgbClr val="7F7F7F"/>
              </a:solidFill>
              <a:latin typeface="Palatino"/>
              <a:ea typeface="Palatino"/>
              <a:cs typeface="Palatino"/>
              <a:sym typeface="Palati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8"/>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209" name="Google Shape;209;p8"/>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
        <p:nvSpPr>
          <p:cNvPr id="210" name="Google Shape;210;p8"/>
          <p:cNvSpPr txBox="1"/>
          <p:nvPr/>
        </p:nvSpPr>
        <p:spPr>
          <a:xfrm>
            <a:off x="601830" y="803005"/>
            <a:ext cx="5252434"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Influenced by </a:t>
            </a:r>
            <a:r>
              <a:rPr b="1" lang="fr-FR" sz="1800">
                <a:solidFill>
                  <a:srgbClr val="3F3F3F"/>
                </a:solidFill>
                <a:latin typeface="Palatino"/>
                <a:ea typeface="Palatino"/>
                <a:cs typeface="Palatino"/>
                <a:sym typeface="Palatino"/>
              </a:rPr>
              <a:t>literary studies </a:t>
            </a:r>
            <a:r>
              <a:rPr lang="fr-FR" sz="1800">
                <a:solidFill>
                  <a:srgbClr val="3F3F3F"/>
                </a:solidFill>
                <a:latin typeface="Palatino"/>
                <a:ea typeface="Palatino"/>
                <a:cs typeface="Palatino"/>
                <a:sym typeface="Palatino"/>
              </a:rPr>
              <a:t>and </a:t>
            </a:r>
            <a:r>
              <a:rPr b="1" lang="fr-FR" sz="1800">
                <a:solidFill>
                  <a:srgbClr val="3F3F3F"/>
                </a:solidFill>
                <a:latin typeface="Palatino"/>
                <a:ea typeface="Palatino"/>
                <a:cs typeface="Palatino"/>
                <a:sym typeface="Palatino"/>
              </a:rPr>
              <a:t>art history</a:t>
            </a:r>
            <a:r>
              <a:rPr lang="fr-FR" sz="1800">
                <a:solidFill>
                  <a:srgbClr val="3F3F3F"/>
                </a:solidFill>
                <a:latin typeface="Palatino"/>
                <a:ea typeface="Palatino"/>
                <a:cs typeface="Palatino"/>
                <a:sym typeface="Palatino"/>
              </a:rPr>
              <a:t>, there has been a long tradition within film studies to engage in a close analysis of the form, style, and content of feature-length films. </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Some researchers have begun to integrate quantitative measurements into their analyses of film, including David </a:t>
            </a:r>
            <a:r>
              <a:rPr b="1" lang="fr-FR" sz="1800">
                <a:solidFill>
                  <a:srgbClr val="3F3F3F"/>
                </a:solidFill>
                <a:latin typeface="Palatino"/>
                <a:ea typeface="Palatino"/>
                <a:cs typeface="Palatino"/>
                <a:sym typeface="Palatino"/>
              </a:rPr>
              <a:t>Bordwell, </a:t>
            </a:r>
            <a:r>
              <a:rPr lang="fr-FR" sz="1800">
                <a:solidFill>
                  <a:srgbClr val="3F3F3F"/>
                </a:solidFill>
                <a:latin typeface="Palatino"/>
                <a:ea typeface="Palatino"/>
                <a:cs typeface="Palatino"/>
                <a:sym typeface="Palatino"/>
              </a:rPr>
              <a:t>Jeremy </a:t>
            </a:r>
            <a:r>
              <a:rPr b="1" lang="fr-FR" sz="1800">
                <a:solidFill>
                  <a:srgbClr val="3F3F3F"/>
                </a:solidFill>
                <a:latin typeface="Palatino"/>
                <a:ea typeface="Palatino"/>
                <a:cs typeface="Palatino"/>
                <a:sym typeface="Palatino"/>
              </a:rPr>
              <a:t>Butler, </a:t>
            </a:r>
            <a:r>
              <a:rPr lang="fr-FR" sz="1800">
                <a:solidFill>
                  <a:srgbClr val="3F3F3F"/>
                </a:solidFill>
                <a:latin typeface="Palatino"/>
                <a:ea typeface="Palatino"/>
                <a:cs typeface="Palatino"/>
                <a:sym typeface="Palatino"/>
              </a:rPr>
              <a:t>Gunars </a:t>
            </a:r>
            <a:r>
              <a:rPr b="1" lang="fr-FR" sz="1800">
                <a:solidFill>
                  <a:srgbClr val="3F3F3F"/>
                </a:solidFill>
                <a:latin typeface="Palatino"/>
                <a:ea typeface="Palatino"/>
                <a:cs typeface="Palatino"/>
                <a:sym typeface="Palatino"/>
              </a:rPr>
              <a:t>Civjans, </a:t>
            </a:r>
            <a:r>
              <a:rPr lang="fr-FR" sz="1800">
                <a:solidFill>
                  <a:srgbClr val="3F3F3F"/>
                </a:solidFill>
                <a:latin typeface="Palatino"/>
                <a:ea typeface="Palatino"/>
                <a:cs typeface="Palatino"/>
                <a:sym typeface="Palatino"/>
              </a:rPr>
              <a:t>Barbara </a:t>
            </a:r>
            <a:r>
              <a:rPr b="1" lang="fr-FR" sz="1800">
                <a:solidFill>
                  <a:srgbClr val="3F3F3F"/>
                </a:solidFill>
                <a:latin typeface="Palatino"/>
                <a:ea typeface="Palatino"/>
                <a:cs typeface="Palatino"/>
                <a:sym typeface="Palatino"/>
              </a:rPr>
              <a:t>Flueckiger, </a:t>
            </a:r>
            <a:r>
              <a:rPr lang="fr-FR" sz="1800">
                <a:solidFill>
                  <a:srgbClr val="3F3F3F"/>
                </a:solidFill>
                <a:latin typeface="Palatino"/>
                <a:ea typeface="Palatino"/>
                <a:cs typeface="Palatino"/>
                <a:sym typeface="Palatino"/>
              </a:rPr>
              <a:t>Daria </a:t>
            </a:r>
            <a:r>
              <a:rPr b="1" lang="fr-FR" sz="1800">
                <a:solidFill>
                  <a:srgbClr val="3F3F3F"/>
                </a:solidFill>
                <a:latin typeface="Palatino"/>
                <a:ea typeface="Palatino"/>
                <a:cs typeface="Palatino"/>
                <a:sym typeface="Palatino"/>
              </a:rPr>
              <a:t>Khitrova</a:t>
            </a:r>
            <a:r>
              <a:rPr lang="fr-FR" sz="1800">
                <a:solidFill>
                  <a:srgbClr val="3F3F3F"/>
                </a:solidFill>
                <a:latin typeface="Palatino"/>
                <a:ea typeface="Palatino"/>
                <a:cs typeface="Palatino"/>
                <a:sym typeface="Palatino"/>
              </a:rPr>
              <a:t>, Barry </a:t>
            </a:r>
            <a:r>
              <a:rPr b="1" lang="fr-FR" sz="1800">
                <a:solidFill>
                  <a:srgbClr val="3F3F3F"/>
                </a:solidFill>
                <a:latin typeface="Palatino"/>
                <a:ea typeface="Palatino"/>
                <a:cs typeface="Palatino"/>
                <a:sym typeface="Palatino"/>
              </a:rPr>
              <a:t>Salt</a:t>
            </a:r>
            <a:r>
              <a:rPr lang="fr-FR" sz="1800">
                <a:solidFill>
                  <a:srgbClr val="3F3F3F"/>
                </a:solidFill>
                <a:latin typeface="Palatino"/>
                <a:ea typeface="Palatino"/>
                <a:cs typeface="Palatino"/>
                <a:sym typeface="Palatino"/>
              </a:rPr>
              <a:t>, and Yuri </a:t>
            </a:r>
            <a:r>
              <a:rPr b="1" lang="fr-FR" sz="1800">
                <a:solidFill>
                  <a:srgbClr val="3F3F3F"/>
                </a:solidFill>
                <a:latin typeface="Palatino"/>
                <a:ea typeface="Palatino"/>
                <a:cs typeface="Palatino"/>
                <a:sym typeface="Palatino"/>
              </a:rPr>
              <a:t>Tsivian</a:t>
            </a:r>
            <a:r>
              <a:rPr lang="fr-FR" sz="1800">
                <a:solidFill>
                  <a:srgbClr val="3F3F3F"/>
                </a:solidFill>
                <a:latin typeface="Palatino"/>
                <a:ea typeface="Palatino"/>
                <a:cs typeface="Palatino"/>
                <a:sym typeface="Palatino"/>
              </a:rPr>
              <a:t>.</a:t>
            </a:r>
            <a:endParaRPr b="1" sz="1800">
              <a:solidFill>
                <a:srgbClr val="3F3F3F"/>
              </a:solidFill>
              <a:latin typeface="Palatino"/>
              <a:ea typeface="Palatino"/>
              <a:cs typeface="Palatino"/>
              <a:sym typeface="Palatino"/>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The bulk of this work has focused on the analysis of the duration of shots within a film.</a:t>
            </a:r>
            <a:endParaRPr/>
          </a:p>
        </p:txBody>
      </p:sp>
      <p:sp>
        <p:nvSpPr>
          <p:cNvPr id="211" name="Google Shape;211;p8"/>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Film Studies: Close and Computational Analyses</a:t>
            </a:r>
            <a:endParaRPr/>
          </a:p>
        </p:txBody>
      </p:sp>
      <p:sp>
        <p:nvSpPr>
          <p:cNvPr id="212" name="Google Shape;212;p8"/>
          <p:cNvSpPr txBox="1"/>
          <p:nvPr/>
        </p:nvSpPr>
        <p:spPr>
          <a:xfrm>
            <a:off x="7411039" y="5625804"/>
            <a:ext cx="3510043"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050">
                <a:solidFill>
                  <a:srgbClr val="7F7F7F"/>
                </a:solidFill>
                <a:latin typeface="Palatino"/>
                <a:ea typeface="Palatino"/>
                <a:cs typeface="Palatino"/>
                <a:sym typeface="Palatino"/>
              </a:rPr>
              <a:t>Sample analyses from the </a:t>
            </a:r>
            <a:r>
              <a:rPr b="1" lang="fr-FR" sz="1050">
                <a:solidFill>
                  <a:srgbClr val="7F7F7F"/>
                </a:solidFill>
                <a:latin typeface="Palatino"/>
                <a:ea typeface="Palatino"/>
                <a:cs typeface="Palatino"/>
                <a:sym typeface="Palatino"/>
              </a:rPr>
              <a:t>Cinemetrics</a:t>
            </a:r>
            <a:r>
              <a:rPr lang="fr-FR" sz="1050">
                <a:solidFill>
                  <a:srgbClr val="7F7F7F"/>
                </a:solidFill>
                <a:latin typeface="Palatino"/>
                <a:ea typeface="Palatino"/>
                <a:cs typeface="Palatino"/>
                <a:sym typeface="Palatino"/>
              </a:rPr>
              <a:t> project.</a:t>
            </a:r>
            <a:endParaRPr/>
          </a:p>
        </p:txBody>
      </p:sp>
      <p:pic>
        <p:nvPicPr>
          <p:cNvPr id="213" name="Google Shape;213;p8"/>
          <p:cNvPicPr preferRelativeResize="0"/>
          <p:nvPr/>
        </p:nvPicPr>
        <p:blipFill rotWithShape="1">
          <a:blip r:embed="rId4">
            <a:alphaModFix/>
          </a:blip>
          <a:srcRect b="0" l="0" r="0" t="0"/>
          <a:stretch/>
        </p:blipFill>
        <p:spPr>
          <a:xfrm>
            <a:off x="6957850" y="999302"/>
            <a:ext cx="4416423" cy="2263025"/>
          </a:xfrm>
          <a:prstGeom prst="rect">
            <a:avLst/>
          </a:prstGeom>
          <a:noFill/>
          <a:ln>
            <a:noFill/>
          </a:ln>
        </p:spPr>
      </p:pic>
      <p:pic>
        <p:nvPicPr>
          <p:cNvPr id="214" name="Google Shape;214;p8"/>
          <p:cNvPicPr preferRelativeResize="0"/>
          <p:nvPr/>
        </p:nvPicPr>
        <p:blipFill rotWithShape="1">
          <a:blip r:embed="rId5">
            <a:alphaModFix/>
          </a:blip>
          <a:srcRect b="0" l="0" r="0" t="0"/>
          <a:stretch/>
        </p:blipFill>
        <p:spPr>
          <a:xfrm>
            <a:off x="6962835" y="3330538"/>
            <a:ext cx="4411438" cy="21273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9"/>
          <p:cNvPicPr preferRelativeResize="0"/>
          <p:nvPr/>
        </p:nvPicPr>
        <p:blipFill rotWithShape="1">
          <a:blip r:embed="rId3">
            <a:alphaModFix/>
          </a:blip>
          <a:srcRect b="0" l="0" r="0" t="0"/>
          <a:stretch/>
        </p:blipFill>
        <p:spPr>
          <a:xfrm>
            <a:off x="11311209" y="6498187"/>
            <a:ext cx="791704" cy="276999"/>
          </a:xfrm>
          <a:prstGeom prst="rect">
            <a:avLst/>
          </a:prstGeom>
          <a:noFill/>
          <a:ln>
            <a:noFill/>
          </a:ln>
        </p:spPr>
      </p:pic>
      <p:sp>
        <p:nvSpPr>
          <p:cNvPr id="220" name="Google Shape;220;p9"/>
          <p:cNvSpPr txBox="1"/>
          <p:nvPr/>
        </p:nvSpPr>
        <p:spPr>
          <a:xfrm>
            <a:off x="89087" y="6498187"/>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01 – Six TV Families | </a:t>
            </a:r>
            <a:r>
              <a:rPr b="1" lang="fr-FR" sz="1200">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
        <p:nvSpPr>
          <p:cNvPr id="221" name="Google Shape;221;p9"/>
          <p:cNvSpPr txBox="1"/>
          <p:nvPr/>
        </p:nvSpPr>
        <p:spPr>
          <a:xfrm>
            <a:off x="601829" y="803005"/>
            <a:ext cx="6692349" cy="50783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rgbClr val="3F3F3F"/>
                </a:solidFill>
                <a:latin typeface="Palatino"/>
                <a:ea typeface="Palatino"/>
                <a:cs typeface="Palatino"/>
                <a:sym typeface="Palatino"/>
              </a:rPr>
              <a:t>Today, showing an expansion of the existing techniques in quantitative film analysis along three dimensions:</a:t>
            </a:r>
            <a:endParaRPr/>
          </a:p>
          <a:p>
            <a:pPr indent="0" lvl="1" marL="457200" marR="0" rtl="0" algn="just">
              <a:spcBef>
                <a:spcPts val="0"/>
              </a:spcBef>
              <a:spcAft>
                <a:spcPts val="0"/>
              </a:spcAft>
              <a:buNone/>
            </a:pPr>
            <a:r>
              <a:t/>
            </a:r>
            <a:endParaRPr b="0"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Scope: </a:t>
            </a:r>
            <a:r>
              <a:rPr b="0" i="0" lang="fr-FR" sz="1800" u="none" cap="none" strike="noStrike">
                <a:solidFill>
                  <a:srgbClr val="3F3F3F"/>
                </a:solidFill>
                <a:latin typeface="Palatino"/>
                <a:ea typeface="Palatino"/>
                <a:cs typeface="Palatino"/>
                <a:sym typeface="Palatino"/>
              </a:rPr>
              <a:t>Looking at television as an object of study, as almost all previous application have focused on feature-length film. </a:t>
            </a:r>
            <a:endParaRPr/>
          </a:p>
          <a:p>
            <a:pPr indent="0" lvl="1" marL="457200" marR="0" rtl="0" algn="just">
              <a:spcBef>
                <a:spcPts val="0"/>
              </a:spcBef>
              <a:spcAft>
                <a:spcPts val="0"/>
              </a:spcAft>
              <a:buNone/>
            </a:pPr>
            <a:r>
              <a:t/>
            </a:r>
            <a:endParaRPr b="1"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Scale:</a:t>
            </a:r>
            <a:r>
              <a:rPr b="0" i="0" lang="fr-FR" sz="1800" u="none" cap="none" strike="noStrike">
                <a:solidFill>
                  <a:srgbClr val="3F3F3F"/>
                </a:solidFill>
                <a:latin typeface="Palatino"/>
                <a:ea typeface="Palatino"/>
                <a:cs typeface="Palatino"/>
                <a:sym typeface="Palatino"/>
              </a:rPr>
              <a:t> Television has a much larger scale. Need to replace manual tagging with automated techniques. </a:t>
            </a:r>
            <a:endParaRPr/>
          </a:p>
          <a:p>
            <a:pPr indent="0" lvl="1" marL="457200" marR="0" rtl="0" algn="just">
              <a:spcBef>
                <a:spcPts val="0"/>
              </a:spcBef>
              <a:spcAft>
                <a:spcPts val="0"/>
              </a:spcAft>
              <a:buNone/>
            </a:pPr>
            <a:r>
              <a:t/>
            </a:r>
            <a:endParaRPr b="1" i="0" sz="1800" u="none" cap="none" strike="noStrike">
              <a:solidFill>
                <a:srgbClr val="3F3F3F"/>
              </a:solidFill>
              <a:latin typeface="Palatino"/>
              <a:ea typeface="Palatino"/>
              <a:cs typeface="Palatino"/>
              <a:sym typeface="Palatino"/>
            </a:endParaRPr>
          </a:p>
          <a:p>
            <a:pPr indent="0" lvl="1" marL="457200" marR="0" rtl="0" algn="just">
              <a:spcBef>
                <a:spcPts val="0"/>
              </a:spcBef>
              <a:spcAft>
                <a:spcPts val="0"/>
              </a:spcAft>
              <a:buNone/>
            </a:pPr>
            <a:r>
              <a:rPr b="1" i="0" lang="fr-FR" sz="1800" u="none" cap="none" strike="noStrike">
                <a:solidFill>
                  <a:srgbClr val="3F3F3F"/>
                </a:solidFill>
                <a:latin typeface="Palatino"/>
                <a:ea typeface="Palatino"/>
                <a:cs typeface="Palatino"/>
                <a:sym typeface="Palatino"/>
              </a:rPr>
              <a:t>Measurement:</a:t>
            </a:r>
            <a:r>
              <a:rPr b="0" i="0" lang="fr-FR" sz="1800" u="none" cap="none" strike="noStrike">
                <a:solidFill>
                  <a:srgbClr val="3F3F3F"/>
                </a:solidFill>
                <a:latin typeface="Palatino"/>
                <a:ea typeface="Palatino"/>
                <a:cs typeface="Palatino"/>
                <a:sym typeface="Palatino"/>
              </a:rPr>
              <a:t> Shot lengths are easy to manually tag and a good proxy for editing decisions in film. Television has a different form and production history; need to include new measurements as well.</a:t>
            </a:r>
            <a:endParaRPr/>
          </a:p>
          <a:p>
            <a:pPr indent="0" lvl="0" marL="0" marR="0" rtl="0" algn="just">
              <a:spcBef>
                <a:spcPts val="0"/>
              </a:spcBef>
              <a:spcAft>
                <a:spcPts val="0"/>
              </a:spcAft>
              <a:buNone/>
            </a:pPr>
            <a:r>
              <a:t/>
            </a:r>
            <a:endParaRPr sz="1800">
              <a:solidFill>
                <a:srgbClr val="3F3F3F"/>
              </a:solidFill>
              <a:latin typeface="Palatino"/>
              <a:ea typeface="Palatino"/>
              <a:cs typeface="Palatino"/>
              <a:sym typeface="Palatino"/>
            </a:endParaRPr>
          </a:p>
          <a:p>
            <a:pPr indent="0" lvl="0" marL="0" marR="0" rtl="0" algn="just">
              <a:spcBef>
                <a:spcPts val="0"/>
              </a:spcBef>
              <a:spcAft>
                <a:spcPts val="0"/>
              </a:spcAft>
              <a:buNone/>
            </a:pPr>
            <a:r>
              <a:rPr lang="fr-FR" sz="1800">
                <a:solidFill>
                  <a:srgbClr val="3F3F3F"/>
                </a:solidFill>
                <a:latin typeface="Palatino"/>
                <a:ea typeface="Palatino"/>
                <a:cs typeface="Palatino"/>
                <a:sym typeface="Palatino"/>
              </a:rPr>
              <a:t>We will see how we can begin to expand the existing methods in quantitative film studies to the study of a set of six U.S. television series.</a:t>
            </a:r>
            <a:endParaRPr/>
          </a:p>
        </p:txBody>
      </p:sp>
      <p:sp>
        <p:nvSpPr>
          <p:cNvPr id="222" name="Google Shape;222;p9"/>
          <p:cNvSpPr txBox="1"/>
          <p:nvPr/>
        </p:nvSpPr>
        <p:spPr>
          <a:xfrm>
            <a:off x="362356" y="103070"/>
            <a:ext cx="8424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rgbClr val="3F3F3F"/>
                </a:solidFill>
                <a:latin typeface="Calibri"/>
                <a:ea typeface="Calibri"/>
                <a:cs typeface="Calibri"/>
                <a:sym typeface="Calibri"/>
              </a:rPr>
              <a:t>Quantitative Analysis of Television</a:t>
            </a:r>
            <a:endParaRPr/>
          </a:p>
        </p:txBody>
      </p:sp>
      <p:pic>
        <p:nvPicPr>
          <p:cNvPr id="223" name="Google Shape;223;p9"/>
          <p:cNvPicPr preferRelativeResize="0"/>
          <p:nvPr/>
        </p:nvPicPr>
        <p:blipFill rotWithShape="1">
          <a:blip r:embed="rId4">
            <a:alphaModFix/>
          </a:blip>
          <a:srcRect b="0" l="0" r="0" t="0"/>
          <a:stretch/>
        </p:blipFill>
        <p:spPr>
          <a:xfrm>
            <a:off x="7881219" y="1954225"/>
            <a:ext cx="3813402" cy="25403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2021-04-28T17:57:29Z</dcterms:created>
  <dc:creator>Arnold, Taylor</dc:creator>
</cp:coreProperties>
</file>